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67" r:id="rId2"/>
    <p:sldId id="259" r:id="rId3"/>
    <p:sldId id="299" r:id="rId4"/>
    <p:sldId id="291" r:id="rId5"/>
    <p:sldId id="304" r:id="rId6"/>
    <p:sldId id="284" r:id="rId7"/>
    <p:sldId id="279" r:id="rId8"/>
    <p:sldId id="298" r:id="rId9"/>
    <p:sldId id="294" r:id="rId10"/>
    <p:sldId id="292" r:id="rId11"/>
    <p:sldId id="293" r:id="rId12"/>
    <p:sldId id="288" r:id="rId13"/>
    <p:sldId id="302" r:id="rId14"/>
    <p:sldId id="303"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1"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AEE48-C54E-A149-BE25-088221C26ED9}" v="50" dt="2024-01-29T15:15:18.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6"/>
    <p:restoredTop sz="94694"/>
  </p:normalViewPr>
  <p:slideViewPr>
    <p:cSldViewPr snapToGrid="0">
      <p:cViewPr varScale="1">
        <p:scale>
          <a:sx n="150" d="100"/>
          <a:sy n="150" d="100"/>
        </p:scale>
        <p:origin x="184" y="3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383D4-0E15-478C-AE28-86C3EBB68C3E}"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GB"/>
        </a:p>
      </dgm:t>
    </dgm:pt>
    <dgm:pt modelId="{2E9CCC07-F47B-438C-BBEB-0FCDE8DDA028}">
      <dgm:prSet phldrT="[Text]"/>
      <dgm:spPr/>
      <dgm:t>
        <a:bodyPr/>
        <a:lstStyle/>
        <a:p>
          <a:r>
            <a:rPr lang="en-GB" b="1" dirty="0"/>
            <a:t>To what extent can wildfire hazard risks be reduced?</a:t>
          </a:r>
          <a:endParaRPr lang="en-GB" dirty="0"/>
        </a:p>
      </dgm:t>
    </dgm:pt>
    <dgm:pt modelId="{B5EB62C0-38F2-415D-9CBA-5B95F471E32B}" type="parTrans" cxnId="{8DD7C765-BA47-4772-929A-024874327E71}">
      <dgm:prSet/>
      <dgm:spPr/>
      <dgm:t>
        <a:bodyPr/>
        <a:lstStyle/>
        <a:p>
          <a:endParaRPr lang="en-GB"/>
        </a:p>
      </dgm:t>
    </dgm:pt>
    <dgm:pt modelId="{DB1ED4C8-13EE-4542-A319-E358AEB149E2}" type="sibTrans" cxnId="{8DD7C765-BA47-4772-929A-024874327E71}">
      <dgm:prSet/>
      <dgm:spPr/>
      <dgm:t>
        <a:bodyPr/>
        <a:lstStyle/>
        <a:p>
          <a:endParaRPr lang="en-GB"/>
        </a:p>
      </dgm:t>
    </dgm:pt>
    <dgm:pt modelId="{0FB0EFE4-ACC9-4178-8B21-1D5A652D30C0}">
      <dgm:prSet phldrT="[Text]"/>
      <dgm:spPr/>
      <dgm:t>
        <a:bodyPr/>
        <a:lstStyle/>
        <a:p>
          <a:pPr algn="l"/>
          <a:r>
            <a:rPr lang="en-GB" dirty="0"/>
            <a:t>Some types of wildfire, in different global contexts, may be far easier to manage than others. The geography of wildfires, and the risks they create, is not simple.</a:t>
          </a:r>
        </a:p>
      </dgm:t>
    </dgm:pt>
    <dgm:pt modelId="{C7C9AA9A-980C-4ED7-AF9A-F46BBAD0E45B}" type="parTrans" cxnId="{71A20F50-4699-4564-94DE-BF0421E2D620}">
      <dgm:prSet/>
      <dgm:spPr/>
      <dgm:t>
        <a:bodyPr/>
        <a:lstStyle/>
        <a:p>
          <a:endParaRPr lang="en-GB"/>
        </a:p>
      </dgm:t>
    </dgm:pt>
    <dgm:pt modelId="{0ED2B295-B6D7-4F62-9406-69E2BB21875F}" type="sibTrans" cxnId="{71A20F50-4699-4564-94DE-BF0421E2D620}">
      <dgm:prSet/>
      <dgm:spPr/>
      <dgm:t>
        <a:bodyPr/>
        <a:lstStyle/>
        <a:p>
          <a:endParaRPr lang="en-GB"/>
        </a:p>
      </dgm:t>
    </dgm:pt>
    <dgm:pt modelId="{8FE6BE2D-F97B-40F9-AD9D-742AC49A5EFC}">
      <dgm:prSet phldrT="[Text]"/>
      <dgm:spPr/>
      <dgm:t>
        <a:bodyPr/>
        <a:lstStyle/>
        <a:p>
          <a:pPr algn="l"/>
          <a:r>
            <a:rPr lang="en-GB" dirty="0"/>
            <a:t>Key steps can be taken to mitigate some wildfire risks e.g. managing ignition source and fuel store issues. Indigenous communities should be listened to more.  </a:t>
          </a:r>
        </a:p>
      </dgm:t>
    </dgm:pt>
    <dgm:pt modelId="{93EEAEA7-A477-4DD8-B116-F5856DB17C93}" type="parTrans" cxnId="{4D36EBEF-E22A-4A08-8414-E990289B8253}">
      <dgm:prSet/>
      <dgm:spPr/>
      <dgm:t>
        <a:bodyPr/>
        <a:lstStyle/>
        <a:p>
          <a:endParaRPr lang="en-GB"/>
        </a:p>
      </dgm:t>
    </dgm:pt>
    <dgm:pt modelId="{B9E27755-54F9-49A7-9000-2A9DDA3F8C98}" type="sibTrans" cxnId="{4D36EBEF-E22A-4A08-8414-E990289B8253}">
      <dgm:prSet/>
      <dgm:spPr/>
      <dgm:t>
        <a:bodyPr/>
        <a:lstStyle/>
        <a:p>
          <a:endParaRPr lang="en-GB"/>
        </a:p>
      </dgm:t>
    </dgm:pt>
    <dgm:pt modelId="{16D3A8BB-12EB-48EA-B5CB-3677D7A887FA}">
      <dgm:prSet phldrT="[Text]"/>
      <dgm:spPr/>
      <dgm:t>
        <a:bodyPr/>
        <a:lstStyle/>
        <a:p>
          <a:pPr algn="l"/>
          <a:r>
            <a:rPr lang="en-GB" dirty="0"/>
            <a:t>If a megafire </a:t>
          </a:r>
          <a:r>
            <a:rPr lang="en-GB" i="1" dirty="0"/>
            <a:t>does</a:t>
          </a:r>
          <a:r>
            <a:rPr lang="en-GB" dirty="0"/>
            <a:t> break out, it can be very hard to tackle, however, as events in Canada in 2023 demonstrate. Climate change makes these events more likely. </a:t>
          </a:r>
        </a:p>
      </dgm:t>
    </dgm:pt>
    <dgm:pt modelId="{2AF14ACE-111E-4C5D-AA82-D6A499B31F61}" type="parTrans" cxnId="{7724AEA3-8316-40CA-BA60-16359C7B99D7}">
      <dgm:prSet/>
      <dgm:spPr/>
      <dgm:t>
        <a:bodyPr/>
        <a:lstStyle/>
        <a:p>
          <a:endParaRPr lang="en-GB"/>
        </a:p>
      </dgm:t>
    </dgm:pt>
    <dgm:pt modelId="{BB3E5632-A27B-427A-9A20-1AE6C9FFCE03}" type="sibTrans" cxnId="{7724AEA3-8316-40CA-BA60-16359C7B99D7}">
      <dgm:prSet/>
      <dgm:spPr/>
      <dgm:t>
        <a:bodyPr/>
        <a:lstStyle/>
        <a:p>
          <a:endParaRPr lang="en-GB"/>
        </a:p>
      </dgm:t>
    </dgm:pt>
    <dgm:pt modelId="{56EADFDA-5A85-4E63-B1BB-4F100EB864C2}" type="pres">
      <dgm:prSet presAssocID="{214383D4-0E15-478C-AE28-86C3EBB68C3E}" presName="cycle" presStyleCnt="0">
        <dgm:presLayoutVars>
          <dgm:chMax val="1"/>
          <dgm:dir/>
          <dgm:animLvl val="ctr"/>
          <dgm:resizeHandles val="exact"/>
        </dgm:presLayoutVars>
      </dgm:prSet>
      <dgm:spPr/>
    </dgm:pt>
    <dgm:pt modelId="{FF18F4BA-732B-4D97-9560-71D9B6396AB2}" type="pres">
      <dgm:prSet presAssocID="{2E9CCC07-F47B-438C-BBEB-0FCDE8DDA028}" presName="centerShape" presStyleLbl="node0" presStyleIdx="0" presStyleCnt="1" custScaleX="89775" custScaleY="83880" custLinFactNeighborX="-586" custLinFactNeighborY="-4171"/>
      <dgm:spPr/>
    </dgm:pt>
    <dgm:pt modelId="{E46C6720-A7C7-47A0-A9D0-A3DC05B0AE43}" type="pres">
      <dgm:prSet presAssocID="{C7C9AA9A-980C-4ED7-AF9A-F46BBAD0E45B}" presName="parTrans" presStyleLbl="bgSibTrans2D1" presStyleIdx="0" presStyleCnt="3"/>
      <dgm:spPr/>
    </dgm:pt>
    <dgm:pt modelId="{805725C0-8F8C-44DE-BD1A-C17D969BE3B8}" type="pres">
      <dgm:prSet presAssocID="{0FB0EFE4-ACC9-4178-8B21-1D5A652D30C0}" presName="node" presStyleLbl="node1" presStyleIdx="0" presStyleCnt="3" custRadScaleRad="104010" custRadScaleInc="-2913">
        <dgm:presLayoutVars>
          <dgm:bulletEnabled val="1"/>
        </dgm:presLayoutVars>
      </dgm:prSet>
      <dgm:spPr/>
    </dgm:pt>
    <dgm:pt modelId="{76791457-254B-4EC7-B8CD-14A49ACE7717}" type="pres">
      <dgm:prSet presAssocID="{93EEAEA7-A477-4DD8-B116-F5856DB17C93}" presName="parTrans" presStyleLbl="bgSibTrans2D1" presStyleIdx="1" presStyleCnt="3"/>
      <dgm:spPr/>
    </dgm:pt>
    <dgm:pt modelId="{EA8736B0-374D-47F7-8270-8DFE35DE356D}" type="pres">
      <dgm:prSet presAssocID="{8FE6BE2D-F97B-40F9-AD9D-742AC49A5EFC}" presName="node" presStyleLbl="node1" presStyleIdx="1" presStyleCnt="3" custScaleY="98863" custRadScaleRad="96124" custRadScaleInc="-1569">
        <dgm:presLayoutVars>
          <dgm:bulletEnabled val="1"/>
        </dgm:presLayoutVars>
      </dgm:prSet>
      <dgm:spPr/>
    </dgm:pt>
    <dgm:pt modelId="{976E5261-05B5-429C-B362-E7020A491E89}" type="pres">
      <dgm:prSet presAssocID="{2AF14ACE-111E-4C5D-AA82-D6A499B31F61}" presName="parTrans" presStyleLbl="bgSibTrans2D1" presStyleIdx="2" presStyleCnt="3"/>
      <dgm:spPr/>
    </dgm:pt>
    <dgm:pt modelId="{DA67D185-385E-45DC-AF98-7F15029C1CC3}" type="pres">
      <dgm:prSet presAssocID="{16D3A8BB-12EB-48EA-B5CB-3677D7A887FA}" presName="node" presStyleLbl="node1" presStyleIdx="2" presStyleCnt="3" custRadScaleRad="101787" custRadScaleInc="1539">
        <dgm:presLayoutVars>
          <dgm:bulletEnabled val="1"/>
        </dgm:presLayoutVars>
      </dgm:prSet>
      <dgm:spPr/>
    </dgm:pt>
  </dgm:ptLst>
  <dgm:cxnLst>
    <dgm:cxn modelId="{5EBFAC23-A997-492E-A13F-667A195512C5}" type="presOf" srcId="{C7C9AA9A-980C-4ED7-AF9A-F46BBAD0E45B}" destId="{E46C6720-A7C7-47A0-A9D0-A3DC05B0AE43}" srcOrd="0" destOrd="0" presId="urn:microsoft.com/office/officeart/2005/8/layout/radial4"/>
    <dgm:cxn modelId="{D08D6C3D-0757-4B79-8407-7BA81BE2B454}" type="presOf" srcId="{16D3A8BB-12EB-48EA-B5CB-3677D7A887FA}" destId="{DA67D185-385E-45DC-AF98-7F15029C1CC3}" srcOrd="0" destOrd="0" presId="urn:microsoft.com/office/officeart/2005/8/layout/radial4"/>
    <dgm:cxn modelId="{71A20F50-4699-4564-94DE-BF0421E2D620}" srcId="{2E9CCC07-F47B-438C-BBEB-0FCDE8DDA028}" destId="{0FB0EFE4-ACC9-4178-8B21-1D5A652D30C0}" srcOrd="0" destOrd="0" parTransId="{C7C9AA9A-980C-4ED7-AF9A-F46BBAD0E45B}" sibTransId="{0ED2B295-B6D7-4F62-9406-69E2BB21875F}"/>
    <dgm:cxn modelId="{A6BD2F58-8297-424E-96A3-EB3D7889E2E2}" type="presOf" srcId="{214383D4-0E15-478C-AE28-86C3EBB68C3E}" destId="{56EADFDA-5A85-4E63-B1BB-4F100EB864C2}" srcOrd="0" destOrd="0" presId="urn:microsoft.com/office/officeart/2005/8/layout/radial4"/>
    <dgm:cxn modelId="{BF3F125D-E515-4AE5-BBC7-D439C9F75130}" type="presOf" srcId="{2E9CCC07-F47B-438C-BBEB-0FCDE8DDA028}" destId="{FF18F4BA-732B-4D97-9560-71D9B6396AB2}" srcOrd="0" destOrd="0" presId="urn:microsoft.com/office/officeart/2005/8/layout/radial4"/>
    <dgm:cxn modelId="{8DD7C765-BA47-4772-929A-024874327E71}" srcId="{214383D4-0E15-478C-AE28-86C3EBB68C3E}" destId="{2E9CCC07-F47B-438C-BBEB-0FCDE8DDA028}" srcOrd="0" destOrd="0" parTransId="{B5EB62C0-38F2-415D-9CBA-5B95F471E32B}" sibTransId="{DB1ED4C8-13EE-4542-A319-E358AEB149E2}"/>
    <dgm:cxn modelId="{48E8998F-42DD-4155-8CF9-88685F048F30}" type="presOf" srcId="{2AF14ACE-111E-4C5D-AA82-D6A499B31F61}" destId="{976E5261-05B5-429C-B362-E7020A491E89}" srcOrd="0" destOrd="0" presId="urn:microsoft.com/office/officeart/2005/8/layout/radial4"/>
    <dgm:cxn modelId="{AB974C96-DB09-451C-B3E4-39B10FE046CE}" type="presOf" srcId="{0FB0EFE4-ACC9-4178-8B21-1D5A652D30C0}" destId="{805725C0-8F8C-44DE-BD1A-C17D969BE3B8}" srcOrd="0" destOrd="0" presId="urn:microsoft.com/office/officeart/2005/8/layout/radial4"/>
    <dgm:cxn modelId="{7724AEA3-8316-40CA-BA60-16359C7B99D7}" srcId="{2E9CCC07-F47B-438C-BBEB-0FCDE8DDA028}" destId="{16D3A8BB-12EB-48EA-B5CB-3677D7A887FA}" srcOrd="2" destOrd="0" parTransId="{2AF14ACE-111E-4C5D-AA82-D6A499B31F61}" sibTransId="{BB3E5632-A27B-427A-9A20-1AE6C9FFCE03}"/>
    <dgm:cxn modelId="{1E9213AD-2785-4C51-95E0-A835647103A7}" type="presOf" srcId="{8FE6BE2D-F97B-40F9-AD9D-742AC49A5EFC}" destId="{EA8736B0-374D-47F7-8270-8DFE35DE356D}" srcOrd="0" destOrd="0" presId="urn:microsoft.com/office/officeart/2005/8/layout/radial4"/>
    <dgm:cxn modelId="{B944B7B5-006E-4154-A1B9-C0CA4300ED43}" type="presOf" srcId="{93EEAEA7-A477-4DD8-B116-F5856DB17C93}" destId="{76791457-254B-4EC7-B8CD-14A49ACE7717}" srcOrd="0" destOrd="0" presId="urn:microsoft.com/office/officeart/2005/8/layout/radial4"/>
    <dgm:cxn modelId="{4D36EBEF-E22A-4A08-8414-E990289B8253}" srcId="{2E9CCC07-F47B-438C-BBEB-0FCDE8DDA028}" destId="{8FE6BE2D-F97B-40F9-AD9D-742AC49A5EFC}" srcOrd="1" destOrd="0" parTransId="{93EEAEA7-A477-4DD8-B116-F5856DB17C93}" sibTransId="{B9E27755-54F9-49A7-9000-2A9DDA3F8C98}"/>
    <dgm:cxn modelId="{F9FD880A-B0BE-447D-A06C-8DAC6B3DBC1D}" type="presParOf" srcId="{56EADFDA-5A85-4E63-B1BB-4F100EB864C2}" destId="{FF18F4BA-732B-4D97-9560-71D9B6396AB2}" srcOrd="0" destOrd="0" presId="urn:microsoft.com/office/officeart/2005/8/layout/radial4"/>
    <dgm:cxn modelId="{897E8C52-C730-48D1-B353-695373C51D60}" type="presParOf" srcId="{56EADFDA-5A85-4E63-B1BB-4F100EB864C2}" destId="{E46C6720-A7C7-47A0-A9D0-A3DC05B0AE43}" srcOrd="1" destOrd="0" presId="urn:microsoft.com/office/officeart/2005/8/layout/radial4"/>
    <dgm:cxn modelId="{AC81B76A-6D3E-465A-A584-D7A52A6372B4}" type="presParOf" srcId="{56EADFDA-5A85-4E63-B1BB-4F100EB864C2}" destId="{805725C0-8F8C-44DE-BD1A-C17D969BE3B8}" srcOrd="2" destOrd="0" presId="urn:microsoft.com/office/officeart/2005/8/layout/radial4"/>
    <dgm:cxn modelId="{C8DE6A17-4858-43C1-B880-7DDC36851EAF}" type="presParOf" srcId="{56EADFDA-5A85-4E63-B1BB-4F100EB864C2}" destId="{76791457-254B-4EC7-B8CD-14A49ACE7717}" srcOrd="3" destOrd="0" presId="urn:microsoft.com/office/officeart/2005/8/layout/radial4"/>
    <dgm:cxn modelId="{FAB6B2FB-7CE2-4782-ABA9-B5F8D810F6F1}" type="presParOf" srcId="{56EADFDA-5A85-4E63-B1BB-4F100EB864C2}" destId="{EA8736B0-374D-47F7-8270-8DFE35DE356D}" srcOrd="4" destOrd="0" presId="urn:microsoft.com/office/officeart/2005/8/layout/radial4"/>
    <dgm:cxn modelId="{FA847326-4A16-4F13-BAF5-AD3E4B1078BD}" type="presParOf" srcId="{56EADFDA-5A85-4E63-B1BB-4F100EB864C2}" destId="{976E5261-05B5-429C-B362-E7020A491E89}" srcOrd="5" destOrd="0" presId="urn:microsoft.com/office/officeart/2005/8/layout/radial4"/>
    <dgm:cxn modelId="{74251B7D-75A6-40F3-8ABD-64042D9BF599}" type="presParOf" srcId="{56EADFDA-5A85-4E63-B1BB-4F100EB864C2}" destId="{DA67D185-385E-45DC-AF98-7F15029C1CC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8F4BA-732B-4D97-9560-71D9B6396AB2}">
      <dsp:nvSpPr>
        <dsp:cNvPr id="0" name=""/>
        <dsp:cNvSpPr/>
      </dsp:nvSpPr>
      <dsp:spPr>
        <a:xfrm>
          <a:off x="2626434" y="2114596"/>
          <a:ext cx="1581716" cy="147785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t>To what extent can wildfire hazard risks be reduced?</a:t>
          </a:r>
          <a:endParaRPr lang="en-GB" sz="1300" kern="1200" dirty="0"/>
        </a:p>
      </dsp:txBody>
      <dsp:txXfrm>
        <a:off x="2858071" y="2331023"/>
        <a:ext cx="1118442" cy="1045000"/>
      </dsp:txXfrm>
    </dsp:sp>
    <dsp:sp modelId="{E46C6720-A7C7-47A0-A9D0-A3DC05B0AE43}">
      <dsp:nvSpPr>
        <dsp:cNvPr id="0" name=""/>
        <dsp:cNvSpPr/>
      </dsp:nvSpPr>
      <dsp:spPr>
        <a:xfrm rot="12574292">
          <a:off x="1343690" y="1828212"/>
          <a:ext cx="1418212" cy="50213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5725C0-8F8C-44DE-BD1A-C17D969BE3B8}">
      <dsp:nvSpPr>
        <dsp:cNvPr id="0" name=""/>
        <dsp:cNvSpPr/>
      </dsp:nvSpPr>
      <dsp:spPr>
        <a:xfrm>
          <a:off x="599171" y="1059818"/>
          <a:ext cx="1673773" cy="133901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444500">
            <a:lnSpc>
              <a:spcPct val="90000"/>
            </a:lnSpc>
            <a:spcBef>
              <a:spcPct val="0"/>
            </a:spcBef>
            <a:spcAft>
              <a:spcPct val="35000"/>
            </a:spcAft>
            <a:buNone/>
          </a:pPr>
          <a:r>
            <a:rPr lang="en-GB" sz="1000" kern="1200" dirty="0"/>
            <a:t>Some types of wildfire, in different global contexts, may be far easier to manage than others. The geography of wildfires, and the risks they create, is not simple.</a:t>
          </a:r>
        </a:p>
      </dsp:txBody>
      <dsp:txXfrm>
        <a:off x="638390" y="1099037"/>
        <a:ext cx="1595335" cy="1260581"/>
      </dsp:txXfrm>
    </dsp:sp>
    <dsp:sp modelId="{76791457-254B-4EC7-B8CD-14A49ACE7717}">
      <dsp:nvSpPr>
        <dsp:cNvPr id="0" name=""/>
        <dsp:cNvSpPr/>
      </dsp:nvSpPr>
      <dsp:spPr>
        <a:xfrm rot="16184047">
          <a:off x="2802316" y="1184331"/>
          <a:ext cx="1216789" cy="50213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736B0-374D-47F7-8270-8DFE35DE356D}">
      <dsp:nvSpPr>
        <dsp:cNvPr id="0" name=""/>
        <dsp:cNvSpPr/>
      </dsp:nvSpPr>
      <dsp:spPr>
        <a:xfrm>
          <a:off x="2571001" y="165112"/>
          <a:ext cx="1673773" cy="13237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444500">
            <a:lnSpc>
              <a:spcPct val="90000"/>
            </a:lnSpc>
            <a:spcBef>
              <a:spcPct val="0"/>
            </a:spcBef>
            <a:spcAft>
              <a:spcPct val="35000"/>
            </a:spcAft>
            <a:buNone/>
          </a:pPr>
          <a:r>
            <a:rPr lang="en-GB" sz="1000" kern="1200" dirty="0"/>
            <a:t>Key steps can be taken to mitigate some wildfire risks e.g. managing ignition source and fuel store issues. Indigenous communities should be listened to more.  </a:t>
          </a:r>
        </a:p>
      </dsp:txBody>
      <dsp:txXfrm>
        <a:off x="2609774" y="203885"/>
        <a:ext cx="1596227" cy="1246248"/>
      </dsp:txXfrm>
    </dsp:sp>
    <dsp:sp modelId="{976E5261-05B5-429C-B362-E7020A491E89}">
      <dsp:nvSpPr>
        <dsp:cNvPr id="0" name=""/>
        <dsp:cNvSpPr/>
      </dsp:nvSpPr>
      <dsp:spPr>
        <a:xfrm rot="19820071">
          <a:off x="4071436" y="1827706"/>
          <a:ext cx="1412085" cy="50213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67D185-385E-45DC-AF98-7F15029C1CC3}">
      <dsp:nvSpPr>
        <dsp:cNvPr id="0" name=""/>
        <dsp:cNvSpPr/>
      </dsp:nvSpPr>
      <dsp:spPr>
        <a:xfrm>
          <a:off x="4554092" y="1059817"/>
          <a:ext cx="1673773" cy="133901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444500">
            <a:lnSpc>
              <a:spcPct val="90000"/>
            </a:lnSpc>
            <a:spcBef>
              <a:spcPct val="0"/>
            </a:spcBef>
            <a:spcAft>
              <a:spcPct val="35000"/>
            </a:spcAft>
            <a:buNone/>
          </a:pPr>
          <a:r>
            <a:rPr lang="en-GB" sz="1000" kern="1200" dirty="0"/>
            <a:t>If a megafire </a:t>
          </a:r>
          <a:r>
            <a:rPr lang="en-GB" sz="1000" i="1" kern="1200" dirty="0"/>
            <a:t>does</a:t>
          </a:r>
          <a:r>
            <a:rPr lang="en-GB" sz="1000" kern="1200" dirty="0"/>
            <a:t> break out, it can be very hard to tackle, however, as events in Canada in 2023 demonstrate. Climate change makes these events more likely. </a:t>
          </a:r>
        </a:p>
      </dsp:txBody>
      <dsp:txXfrm>
        <a:off x="4593311" y="1099036"/>
        <a:ext cx="1595335" cy="12605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4902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54;p13">
            <a:extLst>
              <a:ext uri="{FF2B5EF4-FFF2-40B4-BE49-F238E27FC236}">
                <a16:creationId xmlns:a16="http://schemas.microsoft.com/office/drawing/2014/main" id="{A95FB342-B6D9-2F2E-839A-901CC94BD7EB}"/>
              </a:ext>
            </a:extLst>
          </p:cNvPr>
          <p:cNvPicPr preferRelativeResize="0"/>
          <p:nvPr userDrawn="1"/>
        </p:nvPicPr>
        <p:blipFill rotWithShape="1">
          <a:blip r:embed="rId2">
            <a:alphaModFix/>
          </a:blip>
          <a:srcRect/>
          <a:stretch/>
        </p:blipFill>
        <p:spPr>
          <a:xfrm>
            <a:off x="0" y="-1"/>
            <a:ext cx="9143997" cy="5148000"/>
          </a:xfrm>
          <a:prstGeom prst="rect">
            <a:avLst/>
          </a:prstGeom>
          <a:noFill/>
          <a:ln>
            <a:noFill/>
          </a:ln>
        </p:spPr>
      </p:pic>
      <p:cxnSp>
        <p:nvCxnSpPr>
          <p:cNvPr id="5" name="Google Shape;57;p13">
            <a:extLst>
              <a:ext uri="{FF2B5EF4-FFF2-40B4-BE49-F238E27FC236}">
                <a16:creationId xmlns:a16="http://schemas.microsoft.com/office/drawing/2014/main" id="{D6731BF7-DE20-5D01-CBA5-CBADB8319E35}"/>
              </a:ext>
            </a:extLst>
          </p:cNvPr>
          <p:cNvCxnSpPr/>
          <p:nvPr userDrawn="1"/>
        </p:nvCxnSpPr>
        <p:spPr>
          <a:xfrm>
            <a:off x="1527300" y="2603932"/>
            <a:ext cx="6089400" cy="0"/>
          </a:xfrm>
          <a:prstGeom prst="straightConnector1">
            <a:avLst/>
          </a:prstGeom>
          <a:noFill/>
          <a:ln w="9525" cap="flat" cmpd="sng">
            <a:solidFill>
              <a:schemeClr val="lt1"/>
            </a:solidFill>
            <a:prstDash val="solid"/>
            <a:round/>
            <a:headEnd type="none" w="med" len="med"/>
            <a:tailEnd type="none" w="med" len="med"/>
          </a:ln>
        </p:spPr>
      </p:cxnSp>
      <p:sp>
        <p:nvSpPr>
          <p:cNvPr id="4" name="Text Placeholder 3">
            <a:extLst>
              <a:ext uri="{FF2B5EF4-FFF2-40B4-BE49-F238E27FC236}">
                <a16:creationId xmlns:a16="http://schemas.microsoft.com/office/drawing/2014/main" id="{1A095240-99B7-9A09-2ECC-16289F9B4B65}"/>
              </a:ext>
            </a:extLst>
          </p:cNvPr>
          <p:cNvSpPr>
            <a:spLocks noGrp="1"/>
          </p:cNvSpPr>
          <p:nvPr>
            <p:ph type="body" sz="quarter" idx="13" hasCustomPrompt="1"/>
          </p:nvPr>
        </p:nvSpPr>
        <p:spPr>
          <a:xfrm>
            <a:off x="26200" y="4653660"/>
            <a:ext cx="4010542" cy="393700"/>
          </a:xfrm>
        </p:spPr>
        <p:txBody>
          <a:bodyPr>
            <a:normAutofit/>
          </a:bodyPr>
          <a:lstStyle>
            <a:lvl1pPr marL="114300" indent="0">
              <a:buNone/>
              <a:defRPr sz="1200">
                <a:solidFill>
                  <a:schemeClr val="tx1"/>
                </a:solidFill>
              </a:defRPr>
            </a:lvl1pPr>
            <a:lvl5pPr marL="1968500" indent="0">
              <a:buNone/>
              <a:defRPr/>
            </a:lvl5pPr>
          </a:lstStyle>
          <a:p>
            <a:pPr lvl="0"/>
            <a:r>
              <a:rPr lang="en-US" dirty="0"/>
              <a:t>© Hodder &amp; Stoughton Limited 2023</a:t>
            </a:r>
          </a:p>
        </p:txBody>
      </p:sp>
      <p:sp>
        <p:nvSpPr>
          <p:cNvPr id="14" name="TextBox 13">
            <a:extLst>
              <a:ext uri="{FF2B5EF4-FFF2-40B4-BE49-F238E27FC236}">
                <a16:creationId xmlns:a16="http://schemas.microsoft.com/office/drawing/2014/main" id="{0A47EC61-AA05-2C34-5519-B2CAE4288674}"/>
              </a:ext>
            </a:extLst>
          </p:cNvPr>
          <p:cNvSpPr txBox="1"/>
          <p:nvPr userDrawn="1"/>
        </p:nvSpPr>
        <p:spPr>
          <a:xfrm>
            <a:off x="5155224" y="1333819"/>
            <a:ext cx="3661260"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www.hoddereducation.co.uk</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25" name="Picture 24" descr="A black and white logo&#10;&#10;Description automatically generated">
            <a:extLst>
              <a:ext uri="{FF2B5EF4-FFF2-40B4-BE49-F238E27FC236}">
                <a16:creationId xmlns:a16="http://schemas.microsoft.com/office/drawing/2014/main" id="{ACBF3B50-4A6B-C15E-FC56-C269B4485D0B}"/>
              </a:ext>
            </a:extLst>
          </p:cNvPr>
          <p:cNvPicPr>
            <a:picLocks noChangeAspect="1"/>
          </p:cNvPicPr>
          <p:nvPr userDrawn="1"/>
        </p:nvPicPr>
        <p:blipFill rotWithShape="1">
          <a:blip r:embed="rId3"/>
          <a:srcRect t="11988" r="5994"/>
          <a:stretch/>
        </p:blipFill>
        <p:spPr>
          <a:xfrm>
            <a:off x="4192859" y="0"/>
            <a:ext cx="4951142" cy="14025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6" y="0"/>
            <a:ext cx="3257245" cy="742436"/>
          </a:xfrm>
          <a:prstGeom prst="rect">
            <a:avLst/>
          </a:prstGeom>
        </p:spPr>
      </p:pic>
    </p:spTree>
    <p:extLst>
      <p:ext uri="{BB962C8B-B14F-4D97-AF65-F5344CB8AC3E}">
        <p14:creationId xmlns:p14="http://schemas.microsoft.com/office/powerpoint/2010/main" val="3773983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5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r>
              <a:rPr lang="en-GB" dirty="0"/>
              <a:t>Title Text</a:t>
            </a:r>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tinyurl.com/3fruzfp7" TargetMode="External"/><Relationship Id="rId2" Type="http://schemas.openxmlformats.org/officeDocument/2006/relationships/hyperlink" Target="http://www.tinyurl.com/2zcxfj63" TargetMode="External"/><Relationship Id="rId1" Type="http://schemas.openxmlformats.org/officeDocument/2006/relationships/slideLayout" Target="../slideLayouts/slideLayout2.xml"/><Relationship Id="rId6" Type="http://schemas.openxmlformats.org/officeDocument/2006/relationships/hyperlink" Target="http://www.tinyurl.com/65subs62" TargetMode="External"/><Relationship Id="rId5" Type="http://schemas.openxmlformats.org/officeDocument/2006/relationships/hyperlink" Target="http://www.tinyurl.com/yc6383zb" TargetMode="External"/><Relationship Id="rId4" Type="http://schemas.openxmlformats.org/officeDocument/2006/relationships/hyperlink" Target="http://www.tinyurl.com/37jr2n6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Wildfire#/media/File:The_Rim_Fire_in_the_Stanislaus_National_Forest_near_in_California_began_on_Aug._17,_2013-0004.jpg" TargetMode="External"/><Relationship Id="rId2" Type="http://schemas.openxmlformats.org/officeDocument/2006/relationships/hyperlink" Target="http://www.hoddereducation.co.uk/geographyreview" TargetMode="External"/><Relationship Id="rId1" Type="http://schemas.openxmlformats.org/officeDocument/2006/relationships/slideLayout" Target="../slideLayouts/slideLayout2.xml"/><Relationship Id="rId4" Type="http://schemas.openxmlformats.org/officeDocument/2006/relationships/hyperlink" Target="https://en.wikipedia.org/wiki/Wildfire#/media/File:2011-08-04_20_00_00_Susie_Fire_in_the_Adobe_Range_west_of_Elko_Nevada.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56F7-D8DC-28F0-35CB-93E35459B7C2}"/>
              </a:ext>
            </a:extLst>
          </p:cNvPr>
          <p:cNvSpPr>
            <a:spLocks noGrp="1"/>
          </p:cNvSpPr>
          <p:nvPr>
            <p:ph type="body" sz="quarter" idx="13"/>
          </p:nvPr>
        </p:nvSpPr>
        <p:spPr>
          <a:xfrm>
            <a:off x="0" y="4749800"/>
            <a:ext cx="4010542" cy="393700"/>
          </a:xfrm>
        </p:spPr>
        <p:txBody>
          <a:bodyPr/>
          <a:lstStyle/>
          <a:p>
            <a:r>
              <a:rPr lang="en-US" sz="1200" dirty="0">
                <a:latin typeface="Century Gothic" panose="020B0502020202020204" pitchFamily="34" charset="0"/>
              </a:rPr>
              <a:t>© Hodder &amp; Stoughton Limited 2024</a:t>
            </a:r>
          </a:p>
          <a:p>
            <a:endParaRPr lang="en-US" dirty="0"/>
          </a:p>
        </p:txBody>
      </p:sp>
      <p:sp>
        <p:nvSpPr>
          <p:cNvPr id="3" name="Google Shape;55;p13">
            <a:extLst>
              <a:ext uri="{FF2B5EF4-FFF2-40B4-BE49-F238E27FC236}">
                <a16:creationId xmlns:a16="http://schemas.microsoft.com/office/drawing/2014/main" id="{36DF78C4-48D1-C354-6081-F8B8227DD704}"/>
              </a:ext>
            </a:extLst>
          </p:cNvPr>
          <p:cNvSpPr txBox="1"/>
          <p:nvPr/>
        </p:nvSpPr>
        <p:spPr>
          <a:xfrm>
            <a:off x="1167600" y="1648451"/>
            <a:ext cx="6808800" cy="923299"/>
          </a:xfrm>
          <a:prstGeom prst="rect">
            <a:avLst/>
          </a:prstGeom>
          <a:noFill/>
          <a:ln>
            <a:noFill/>
          </a:ln>
        </p:spPr>
        <p:txBody>
          <a:bodyPr spcFirstLastPara="1" wrap="square" lIns="91425" tIns="91425" rIns="91425" bIns="91425" anchor="t" anchorCtr="0">
            <a:spAutoFit/>
          </a:bodyPr>
          <a:lstStyle/>
          <a:p>
            <a:pPr algn="ctr"/>
            <a:r>
              <a:rPr lang="en-GB" sz="2400" b="1">
                <a:solidFill>
                  <a:schemeClr val="lt1"/>
                </a:solidFill>
                <a:latin typeface="Century Gothic"/>
                <a:ea typeface="Century Gothic"/>
                <a:cs typeface="Century Gothic"/>
                <a:sym typeface="Century Gothic"/>
              </a:rPr>
              <a:t>Wildfire hazards:</a:t>
            </a:r>
            <a:br>
              <a:rPr lang="en-GB" sz="2400" b="1" dirty="0">
                <a:solidFill>
                  <a:schemeClr val="lt1"/>
                </a:solidFill>
                <a:latin typeface="Century Gothic"/>
                <a:ea typeface="Century Gothic"/>
                <a:cs typeface="Century Gothic"/>
                <a:sym typeface="Century Gothic"/>
              </a:rPr>
            </a:br>
            <a:r>
              <a:rPr lang="en-GB" sz="2400" b="1" dirty="0">
                <a:solidFill>
                  <a:schemeClr val="lt1"/>
                </a:solidFill>
                <a:latin typeface="Century Gothic"/>
                <a:ea typeface="Century Gothic"/>
                <a:cs typeface="Century Gothic"/>
                <a:sym typeface="Century Gothic"/>
              </a:rPr>
              <a:t>causes, impacts and management</a:t>
            </a:r>
            <a:endParaRPr sz="2400" b="1" dirty="0">
              <a:solidFill>
                <a:schemeClr val="lt1"/>
              </a:solidFill>
              <a:latin typeface="Century Gothic"/>
              <a:ea typeface="Century Gothic"/>
              <a:cs typeface="Century Gothic"/>
              <a:sym typeface="Century Gothic"/>
            </a:endParaRPr>
          </a:p>
        </p:txBody>
      </p:sp>
      <p:sp>
        <p:nvSpPr>
          <p:cNvPr id="4" name="Google Shape;56;p13">
            <a:extLst>
              <a:ext uri="{FF2B5EF4-FFF2-40B4-BE49-F238E27FC236}">
                <a16:creationId xmlns:a16="http://schemas.microsoft.com/office/drawing/2014/main" id="{DE31ABF5-44D8-D5CD-D749-B5F16138C9B6}"/>
              </a:ext>
            </a:extLst>
          </p:cNvPr>
          <p:cNvSpPr txBox="1"/>
          <p:nvPr/>
        </p:nvSpPr>
        <p:spPr>
          <a:xfrm>
            <a:off x="1167600" y="2908521"/>
            <a:ext cx="6808800" cy="553968"/>
          </a:xfrm>
          <a:prstGeom prst="rect">
            <a:avLst/>
          </a:prstGeom>
          <a:noFill/>
          <a:ln>
            <a:noFill/>
          </a:ln>
        </p:spPr>
        <p:txBody>
          <a:bodyPr spcFirstLastPara="1" wrap="square" lIns="91425" tIns="91425" rIns="91425" bIns="91425" anchor="t" anchorCtr="0">
            <a:spAutoFit/>
          </a:bodyPr>
          <a:lstStyle/>
          <a:p>
            <a:pPr algn="ctr"/>
            <a:r>
              <a:rPr lang="en-US" sz="2400" dirty="0">
                <a:solidFill>
                  <a:schemeClr val="bg1"/>
                </a:solidFill>
                <a:latin typeface="+mn-lt"/>
              </a:rPr>
              <a:t>Simon Oakes</a:t>
            </a:r>
          </a:p>
        </p:txBody>
      </p:sp>
    </p:spTree>
    <p:extLst>
      <p:ext uri="{BB962C8B-B14F-4D97-AF65-F5344CB8AC3E}">
        <p14:creationId xmlns:p14="http://schemas.microsoft.com/office/powerpoint/2010/main" val="412928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205979"/>
            <a:ext cx="3961063" cy="827367"/>
          </a:xfrm>
        </p:spPr>
        <p:txBody>
          <a:bodyPr>
            <a:noAutofit/>
          </a:bodyPr>
          <a:lstStyle/>
          <a:p>
            <a:r>
              <a:rPr lang="en-GB" b="0" dirty="0"/>
              <a:t>Managing wildfires</a:t>
            </a:r>
            <a:br>
              <a:rPr lang="en-GB" dirty="0"/>
            </a:br>
            <a:br>
              <a:rPr lang="en-GB" sz="2800" b="0" dirty="0"/>
            </a:br>
            <a:endParaRPr lang="en-GB" sz="2400" b="0" dirty="0"/>
          </a:p>
        </p:txBody>
      </p:sp>
      <p:sp>
        <p:nvSpPr>
          <p:cNvPr id="4" name="TextBox 3">
            <a:extLst>
              <a:ext uri="{FF2B5EF4-FFF2-40B4-BE49-F238E27FC236}">
                <a16:creationId xmlns:a16="http://schemas.microsoft.com/office/drawing/2014/main" id="{73F6049C-E24B-0E08-6131-5A90189E8E19}"/>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6" name="TextBox 5">
            <a:extLst>
              <a:ext uri="{FF2B5EF4-FFF2-40B4-BE49-F238E27FC236}">
                <a16:creationId xmlns:a16="http://schemas.microsoft.com/office/drawing/2014/main" id="{A305E8CA-DD51-5F6D-D29B-0CD3A15FEB90}"/>
              </a:ext>
            </a:extLst>
          </p:cNvPr>
          <p:cNvSpPr txBox="1"/>
          <p:nvPr/>
        </p:nvSpPr>
        <p:spPr>
          <a:xfrm>
            <a:off x="128337" y="850688"/>
            <a:ext cx="6980662" cy="1498295"/>
          </a:xfrm>
          <a:prstGeom prst="rect">
            <a:avLst/>
          </a:prstGeom>
          <a:noFill/>
        </p:spPr>
        <p:txBody>
          <a:bodyPr wrap="square">
            <a:spAutoFit/>
          </a:bodyPr>
          <a:lstStyle/>
          <a:p>
            <a:pPr marL="285750" indent="-285750">
              <a:lnSpc>
                <a:spcPct val="102000"/>
              </a:lnSpc>
              <a:spcAft>
                <a:spcPts val="800"/>
              </a:spcAft>
              <a:buFont typeface="Arial" panose="020B0604020202020204" pitchFamily="34" charset="0"/>
              <a:buChar char="•"/>
            </a:pPr>
            <a:r>
              <a:rPr lang="en-GB" sz="1400" kern="150" dirty="0">
                <a:solidFill>
                  <a:schemeClr val="tx1"/>
                </a:solidFill>
                <a:effectLst/>
                <a:latin typeface="+mn-lt"/>
                <a:ea typeface="Calibri" panose="020F0502020204030204" pitchFamily="34" charset="0"/>
                <a:cs typeface="Times New Roman" panose="02020603050405020304" pitchFamily="18" charset="0"/>
              </a:rPr>
              <a:t>Wildfire hazards are shaped by two key variables: an </a:t>
            </a:r>
            <a:r>
              <a:rPr lang="en-GB" sz="1400" b="1" kern="150" dirty="0">
                <a:solidFill>
                  <a:schemeClr val="tx1"/>
                </a:solidFill>
                <a:effectLst/>
                <a:latin typeface="+mn-lt"/>
                <a:ea typeface="Calibri" panose="020F0502020204030204" pitchFamily="34" charset="0"/>
                <a:cs typeface="Times New Roman" panose="02020603050405020304" pitchFamily="18" charset="0"/>
              </a:rPr>
              <a:t>ignition source</a:t>
            </a:r>
            <a:r>
              <a:rPr lang="en-GB" sz="1400" kern="150" dirty="0">
                <a:solidFill>
                  <a:schemeClr val="tx1"/>
                </a:solidFill>
                <a:effectLst/>
                <a:latin typeface="+mn-lt"/>
                <a:ea typeface="Calibri" panose="020F0502020204030204" pitchFamily="34" charset="0"/>
                <a:cs typeface="Times New Roman" panose="02020603050405020304" pitchFamily="18" charset="0"/>
              </a:rPr>
              <a:t> and a </a:t>
            </a:r>
            <a:r>
              <a:rPr lang="en-GB" sz="1400" b="1" kern="150" dirty="0">
                <a:solidFill>
                  <a:schemeClr val="tx1"/>
                </a:solidFill>
                <a:effectLst/>
                <a:latin typeface="+mn-lt"/>
                <a:ea typeface="Calibri" panose="020F0502020204030204" pitchFamily="34" charset="0"/>
                <a:cs typeface="Times New Roman" panose="02020603050405020304" pitchFamily="18" charset="0"/>
              </a:rPr>
              <a:t>fuel supply</a:t>
            </a:r>
            <a:r>
              <a:rPr lang="en-GB" sz="1400" kern="150" dirty="0">
                <a:solidFill>
                  <a:schemeClr val="tx1"/>
                </a:solidFill>
                <a:effectLst/>
                <a:latin typeface="+mn-lt"/>
                <a:ea typeface="Calibri" panose="020F0502020204030204" pitchFamily="34" charset="0"/>
                <a:cs typeface="Times New Roman" panose="02020603050405020304" pitchFamily="18" charset="0"/>
              </a:rPr>
              <a:t>. Successful mitigation (prevention) of wildfires addresses both variables.</a:t>
            </a:r>
          </a:p>
          <a:p>
            <a:pPr marL="285750" indent="-285750">
              <a:lnSpc>
                <a:spcPct val="102000"/>
              </a:lnSpc>
              <a:spcAft>
                <a:spcPts val="800"/>
              </a:spcAft>
              <a:buFont typeface="Arial" panose="020B0604020202020204" pitchFamily="34" charset="0"/>
              <a:buChar char="•"/>
            </a:pPr>
            <a:r>
              <a:rPr lang="en-GB" sz="1400" kern="150" dirty="0">
                <a:solidFill>
                  <a:schemeClr val="tx1"/>
                </a:solidFill>
                <a:latin typeface="+mn-lt"/>
                <a:ea typeface="Calibri" panose="020F0502020204030204" pitchFamily="34" charset="0"/>
                <a:cs typeface="Times New Roman" panose="02020603050405020304" pitchFamily="18" charset="0"/>
              </a:rPr>
              <a:t>Once started, megafires cannot be easily stopped. Prevention — achieved by  modifying (1) people’s behaviour and (2) how land and ecosystems are managed — is the key to managing to wildfire hazards successfully.</a:t>
            </a:r>
            <a:endParaRPr lang="en-GB" sz="1400" kern="150" dirty="0">
              <a:solidFill>
                <a:schemeClr val="tx1"/>
              </a:solidFill>
              <a:effectLst/>
              <a:latin typeface="+mn-lt"/>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E804D52-60F4-DCF2-1D81-62E3EC0836C2}"/>
              </a:ext>
            </a:extLst>
          </p:cNvPr>
          <p:cNvGraphicFramePr>
            <a:graphicFrameLocks noGrp="1"/>
          </p:cNvGraphicFramePr>
          <p:nvPr>
            <p:extLst>
              <p:ext uri="{D42A27DB-BD31-4B8C-83A1-F6EECF244321}">
                <p14:modId xmlns:p14="http://schemas.microsoft.com/office/powerpoint/2010/main" val="3266482450"/>
              </p:ext>
            </p:extLst>
          </p:nvPr>
        </p:nvGraphicFramePr>
        <p:xfrm>
          <a:off x="374073" y="2513001"/>
          <a:ext cx="6898794" cy="2040812"/>
        </p:xfrm>
        <a:graphic>
          <a:graphicData uri="http://schemas.openxmlformats.org/drawingml/2006/table">
            <a:tbl>
              <a:tblPr firstRow="1" bandRow="1">
                <a:tableStyleId>{93296810-A885-4BE3-A3E7-6D5BEEA58F35}</a:tableStyleId>
              </a:tblPr>
              <a:tblGrid>
                <a:gridCol w="3449397">
                  <a:extLst>
                    <a:ext uri="{9D8B030D-6E8A-4147-A177-3AD203B41FA5}">
                      <a16:colId xmlns:a16="http://schemas.microsoft.com/office/drawing/2014/main" val="3581214147"/>
                    </a:ext>
                  </a:extLst>
                </a:gridCol>
                <a:gridCol w="3449397">
                  <a:extLst>
                    <a:ext uri="{9D8B030D-6E8A-4147-A177-3AD203B41FA5}">
                      <a16:colId xmlns:a16="http://schemas.microsoft.com/office/drawing/2014/main" val="2433944495"/>
                    </a:ext>
                  </a:extLst>
                </a:gridCol>
              </a:tblGrid>
              <a:tr h="243400">
                <a:tc>
                  <a:txBody>
                    <a:bodyPr/>
                    <a:lstStyle/>
                    <a:p>
                      <a:r>
                        <a:rPr lang="en-GB" sz="1100" dirty="0"/>
                        <a:t>Reducing the risk of ignition</a:t>
                      </a:r>
                    </a:p>
                  </a:txBody>
                  <a:tcPr/>
                </a:tc>
                <a:tc>
                  <a:txBody>
                    <a:bodyPr/>
                    <a:lstStyle/>
                    <a:p>
                      <a:r>
                        <a:rPr lang="en-GB" sz="1100" dirty="0"/>
                        <a:t>Limiting or removing the fuel supply</a:t>
                      </a:r>
                    </a:p>
                  </a:txBody>
                  <a:tcPr/>
                </a:tc>
                <a:extLst>
                  <a:ext uri="{0D108BD9-81ED-4DB2-BD59-A6C34878D82A}">
                    <a16:rowId xmlns:a16="http://schemas.microsoft.com/office/drawing/2014/main" val="852898349"/>
                  </a:ext>
                </a:extLst>
              </a:tr>
              <a:tr h="1781732">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Public information campaigns aim to reduce the risk of ignition.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For example, by asking the public to avoid using throwaway barbecues or disposing of cigarettes carelessly during dry periods when vegetation is highly combustible. </a:t>
                      </a:r>
                    </a:p>
                    <a:p>
                      <a:endParaRPr lang="en-GB" sz="11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Land and ecosystems need managing carefully to remove dry leaves, dead wood and other combustible materials. This should be done in winter each year, ahead of the fire season.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dk1"/>
                          </a:solidFill>
                          <a:effectLst/>
                          <a:latin typeface="+mn-lt"/>
                          <a:ea typeface="+mn-ea"/>
                          <a:cs typeface="+mn-cs"/>
                        </a:rPr>
                        <a:t>It can also be done after fires have started. Fast-working firefighter teams cut and remove dry vegetation, ahead of the fire — but this is dangerous. </a:t>
                      </a:r>
                    </a:p>
                  </a:txBody>
                  <a:tcPr/>
                </a:tc>
                <a:extLst>
                  <a:ext uri="{0D108BD9-81ED-4DB2-BD59-A6C34878D82A}">
                    <a16:rowId xmlns:a16="http://schemas.microsoft.com/office/drawing/2014/main" val="3460694173"/>
                  </a:ext>
                </a:extLst>
              </a:tr>
            </a:tbl>
          </a:graphicData>
        </a:graphic>
      </p:graphicFrame>
    </p:spTree>
    <p:extLst>
      <p:ext uri="{BB962C8B-B14F-4D97-AF65-F5344CB8AC3E}">
        <p14:creationId xmlns:p14="http://schemas.microsoft.com/office/powerpoint/2010/main" val="253446778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07794-80FB-9983-41D4-A49ACE4A348C}"/>
              </a:ext>
            </a:extLst>
          </p:cNvPr>
          <p:cNvSpPr txBox="1"/>
          <p:nvPr/>
        </p:nvSpPr>
        <p:spPr>
          <a:xfrm>
            <a:off x="0" y="4835723"/>
            <a:ext cx="3257550" cy="461665"/>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a:p>
            <a:endParaRPr lang="en-US" sz="1200" dirty="0">
              <a:latin typeface="Century Gothic" panose="020B0502020202020204" pitchFamily="34" charset="0"/>
            </a:endParaRPr>
          </a:p>
        </p:txBody>
      </p:sp>
      <p:sp>
        <p:nvSpPr>
          <p:cNvPr id="4" name="TextBox 3">
            <a:extLst>
              <a:ext uri="{FF2B5EF4-FFF2-40B4-BE49-F238E27FC236}">
                <a16:creationId xmlns:a16="http://schemas.microsoft.com/office/drawing/2014/main" id="{47435D6F-26F5-C100-3A0F-C5D8449709CC}"/>
              </a:ext>
            </a:extLst>
          </p:cNvPr>
          <p:cNvSpPr txBox="1"/>
          <p:nvPr/>
        </p:nvSpPr>
        <p:spPr>
          <a:xfrm>
            <a:off x="273050" y="253003"/>
            <a:ext cx="6246284" cy="1384995"/>
          </a:xfrm>
          <a:prstGeom prst="rect">
            <a:avLst/>
          </a:prstGeom>
          <a:noFill/>
        </p:spPr>
        <p:txBody>
          <a:bodyPr wrap="square">
            <a:spAutoFit/>
          </a:bodyPr>
          <a:lstStyle/>
          <a:p>
            <a:r>
              <a:rPr lang="en-GB" sz="2800" dirty="0">
                <a:latin typeface="+mj-lt"/>
              </a:rPr>
              <a:t>Listening to local communities</a:t>
            </a:r>
            <a:br>
              <a:rPr lang="en-GB" sz="2800" dirty="0">
                <a:latin typeface="+mj-lt"/>
              </a:rPr>
            </a:br>
            <a:br>
              <a:rPr lang="en-GB" sz="2800" dirty="0">
                <a:latin typeface="+mj-lt"/>
              </a:rPr>
            </a:br>
            <a:endParaRPr lang="en-US" sz="2800" dirty="0">
              <a:latin typeface="+mj-lt"/>
            </a:endParaRPr>
          </a:p>
        </p:txBody>
      </p:sp>
      <p:sp>
        <p:nvSpPr>
          <p:cNvPr id="5" name="Rectangle 4">
            <a:extLst>
              <a:ext uri="{FF2B5EF4-FFF2-40B4-BE49-F238E27FC236}">
                <a16:creationId xmlns:a16="http://schemas.microsoft.com/office/drawing/2014/main" id="{2EE24152-370E-0A90-4F76-B57796A66CC3}"/>
              </a:ext>
            </a:extLst>
          </p:cNvPr>
          <p:cNvSpPr/>
          <p:nvPr/>
        </p:nvSpPr>
        <p:spPr>
          <a:xfrm>
            <a:off x="152916" y="1040276"/>
            <a:ext cx="8050515" cy="3850221"/>
          </a:xfrm>
          <a:prstGeom prst="rect">
            <a:avLst/>
          </a:prstGeom>
        </p:spPr>
        <p:txBody>
          <a:bodyPr wrap="square">
            <a:spAutoFit/>
          </a:bodyPr>
          <a:lstStyle/>
          <a:p>
            <a:pPr marL="342900" indent="-342900">
              <a:lnSpc>
                <a:spcPct val="102000"/>
              </a:lnSpc>
              <a:spcAft>
                <a:spcPts val="800"/>
              </a:spcAft>
              <a:buFont typeface="Arial" panose="020B0604020202020204" pitchFamily="34" charset="0"/>
              <a:buChar char="•"/>
            </a:pPr>
            <a:r>
              <a:rPr lang="en-GB" sz="1600" kern="150" dirty="0">
                <a:effectLst/>
                <a:latin typeface="+mn-lt"/>
                <a:ea typeface="Calibri" panose="020F0502020204030204" pitchFamily="34" charset="0"/>
                <a:cs typeface="Times New Roman" panose="02020603050405020304" pitchFamily="18" charset="0"/>
              </a:rPr>
              <a:t>The people with greatest knowledge of wildfires — including how best to </a:t>
            </a:r>
            <a:r>
              <a:rPr lang="en-GB" sz="1600" b="1" kern="150" dirty="0">
                <a:effectLst/>
                <a:latin typeface="+mn-lt"/>
                <a:ea typeface="Calibri" panose="020F0502020204030204" pitchFamily="34" charset="0"/>
                <a:cs typeface="Times New Roman" panose="02020603050405020304" pitchFamily="18" charset="0"/>
              </a:rPr>
              <a:t>mitigate the risk</a:t>
            </a:r>
            <a:r>
              <a:rPr lang="en-GB" sz="1600" kern="150" dirty="0">
                <a:effectLst/>
                <a:latin typeface="+mn-lt"/>
                <a:ea typeface="Calibri" panose="020F0502020204030204" pitchFamily="34" charset="0"/>
                <a:cs typeface="Times New Roman" panose="02020603050405020304" pitchFamily="18" charset="0"/>
              </a:rPr>
              <a:t> successfully — are sometimes </a:t>
            </a:r>
            <a:r>
              <a:rPr lang="en-GB" sz="1600" b="1" kern="150" dirty="0">
                <a:effectLst/>
                <a:latin typeface="+mn-lt"/>
                <a:ea typeface="Calibri" panose="020F0502020204030204" pitchFamily="34" charset="0"/>
                <a:cs typeface="Times New Roman" panose="02020603050405020304" pitchFamily="18" charset="0"/>
              </a:rPr>
              <a:t>indigenous communities</a:t>
            </a:r>
            <a:r>
              <a:rPr lang="en-GB" sz="1600" kern="150" dirty="0">
                <a:effectLst/>
                <a:latin typeface="+mn-lt"/>
                <a:ea typeface="Calibri" panose="020F0502020204030204" pitchFamily="34" charset="0"/>
                <a:cs typeface="Times New Roman" panose="02020603050405020304" pitchFamily="18" charset="0"/>
              </a:rPr>
              <a:t> whose understanding of the issues has been ignored or marginalised. </a:t>
            </a:r>
          </a:p>
          <a:p>
            <a:pPr marL="342900" indent="-342900">
              <a:lnSpc>
                <a:spcPct val="102000"/>
              </a:lnSpc>
              <a:spcAft>
                <a:spcPts val="800"/>
              </a:spcAft>
              <a:buFont typeface="Arial" panose="020B0604020202020204" pitchFamily="34" charset="0"/>
              <a:buChar char="•"/>
            </a:pPr>
            <a:r>
              <a:rPr lang="en-GB" sz="1600" kern="150" dirty="0">
                <a:effectLst/>
                <a:latin typeface="+mn-lt"/>
                <a:ea typeface="Calibri" panose="020F0502020204030204" pitchFamily="34" charset="0"/>
                <a:cs typeface="Times New Roman" panose="02020603050405020304" pitchFamily="18" charset="0"/>
              </a:rPr>
              <a:t>For example, North American indigenous communities have long argued that allowing </a:t>
            </a:r>
            <a:r>
              <a:rPr lang="en-GB" sz="1600" b="1" kern="150" dirty="0">
                <a:effectLst/>
                <a:latin typeface="+mn-lt"/>
                <a:ea typeface="Calibri" panose="020F0502020204030204" pitchFamily="34" charset="0"/>
                <a:cs typeface="Times New Roman" panose="02020603050405020304" pitchFamily="18" charset="0"/>
              </a:rPr>
              <a:t>small fires </a:t>
            </a:r>
            <a:r>
              <a:rPr lang="en-GB" sz="1600" kern="150" dirty="0">
                <a:effectLst/>
                <a:latin typeface="+mn-lt"/>
                <a:ea typeface="Calibri" panose="020F0502020204030204" pitchFamily="34" charset="0"/>
                <a:cs typeface="Times New Roman" panose="02020603050405020304" pitchFamily="18" charset="0"/>
              </a:rPr>
              <a:t>to burn during certain times of the year will </a:t>
            </a:r>
            <a:r>
              <a:rPr lang="en-GB" sz="1600" b="1" kern="150" dirty="0">
                <a:effectLst/>
                <a:latin typeface="+mn-lt"/>
                <a:ea typeface="Calibri" panose="020F0502020204030204" pitchFamily="34" charset="0"/>
                <a:cs typeface="Times New Roman" panose="02020603050405020304" pitchFamily="18" charset="0"/>
              </a:rPr>
              <a:t>reduce the store </a:t>
            </a:r>
            <a:r>
              <a:rPr lang="en-GB" sz="1600" kern="150" dirty="0">
                <a:effectLst/>
                <a:latin typeface="+mn-lt"/>
                <a:ea typeface="Calibri" panose="020F0502020204030204" pitchFamily="34" charset="0"/>
                <a:cs typeface="Times New Roman" panose="02020603050405020304" pitchFamily="18" charset="0"/>
              </a:rPr>
              <a:t>of combustible material thus mitigating the risk of </a:t>
            </a:r>
            <a:r>
              <a:rPr lang="en-GB" sz="1600" b="1" kern="150" dirty="0">
                <a:effectLst/>
                <a:latin typeface="+mn-lt"/>
                <a:ea typeface="Calibri" panose="020F0502020204030204" pitchFamily="34" charset="0"/>
                <a:cs typeface="Times New Roman" panose="02020603050405020304" pitchFamily="18" charset="0"/>
              </a:rPr>
              <a:t>larger megafires </a:t>
            </a:r>
            <a:r>
              <a:rPr lang="en-GB" sz="1600" kern="150" dirty="0">
                <a:effectLst/>
                <a:latin typeface="+mn-lt"/>
                <a:ea typeface="Calibri" panose="020F0502020204030204" pitchFamily="34" charset="0"/>
                <a:cs typeface="Times New Roman" panose="02020603050405020304" pitchFamily="18" charset="0"/>
              </a:rPr>
              <a:t>in the future. </a:t>
            </a:r>
          </a:p>
          <a:p>
            <a:pPr marL="342900" indent="-342900">
              <a:lnSpc>
                <a:spcPct val="102000"/>
              </a:lnSpc>
              <a:spcAft>
                <a:spcPts val="800"/>
              </a:spcAft>
              <a:buFont typeface="Arial" panose="020B0604020202020204" pitchFamily="34" charset="0"/>
              <a:buChar char="•"/>
            </a:pPr>
            <a:r>
              <a:rPr lang="en-GB" sz="1600" kern="150" dirty="0">
                <a:effectLst/>
                <a:latin typeface="+mn-lt"/>
                <a:ea typeface="Calibri" panose="020F0502020204030204" pitchFamily="34" charset="0"/>
                <a:cs typeface="Times New Roman" panose="02020603050405020304" pitchFamily="18" charset="0"/>
              </a:rPr>
              <a:t>This important</a:t>
            </a:r>
            <a:r>
              <a:rPr lang="en-GB" sz="1600" b="1" kern="150" dirty="0">
                <a:effectLst/>
                <a:latin typeface="+mn-lt"/>
                <a:ea typeface="Calibri" panose="020F0502020204030204" pitchFamily="34" charset="0"/>
                <a:cs typeface="Times New Roman" panose="02020603050405020304" pitchFamily="18" charset="0"/>
              </a:rPr>
              <a:t> indigenous and local knowledge</a:t>
            </a:r>
            <a:r>
              <a:rPr lang="en-GB" sz="1600" kern="150" dirty="0">
                <a:effectLst/>
                <a:latin typeface="+mn-lt"/>
                <a:ea typeface="Calibri" panose="020F0502020204030204" pitchFamily="34" charset="0"/>
                <a:cs typeface="Times New Roman" panose="02020603050405020304" pitchFamily="18" charset="0"/>
              </a:rPr>
              <a:t> (ILK) was until recently discounted, though, with disastrous results.</a:t>
            </a:r>
          </a:p>
          <a:p>
            <a:pPr marL="342900" indent="-342900">
              <a:lnSpc>
                <a:spcPct val="102000"/>
              </a:lnSpc>
              <a:spcAft>
                <a:spcPts val="800"/>
              </a:spcAft>
              <a:buFont typeface="Arial" panose="020B0604020202020204" pitchFamily="34" charset="0"/>
              <a:buChar char="•"/>
            </a:pPr>
            <a:r>
              <a:rPr lang="en-GB" sz="1600" kern="150" dirty="0">
                <a:latin typeface="+mn-lt"/>
                <a:ea typeface="Calibri" panose="020F0502020204030204" pitchFamily="34" charset="0"/>
                <a:cs typeface="Times New Roman" panose="02020603050405020304" pitchFamily="18" charset="0"/>
              </a:rPr>
              <a:t>Successful future management of wildfire hazards should therefore include </a:t>
            </a:r>
            <a:r>
              <a:rPr lang="en-GB" sz="1600" b="1" kern="150" dirty="0">
                <a:latin typeface="+mn-lt"/>
                <a:ea typeface="Calibri" panose="020F0502020204030204" pitchFamily="34" charset="0"/>
                <a:cs typeface="Times New Roman" panose="02020603050405020304" pitchFamily="18" charset="0"/>
              </a:rPr>
              <a:t>greater valuing </a:t>
            </a:r>
            <a:r>
              <a:rPr lang="en-GB" sz="1600" kern="150" dirty="0">
                <a:latin typeface="+mn-lt"/>
                <a:ea typeface="Calibri" panose="020F0502020204030204" pitchFamily="34" charset="0"/>
                <a:cs typeface="Times New Roman" panose="02020603050405020304" pitchFamily="18" charset="0"/>
              </a:rPr>
              <a:t>of indigenous knowledge and perspectives.</a:t>
            </a:r>
            <a:endParaRPr lang="en-GB" sz="1600" kern="15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000" kern="150" dirty="0">
              <a:latin typeface="Calibri" panose="020F0502020204030204" pitchFamily="34" charset="0"/>
              <a:ea typeface="Calibri" panose="020F0502020204030204" pitchFamily="34" charset="0"/>
              <a:cs typeface="Times New Roman" panose="02020603050405020304" pitchFamily="18" charset="0"/>
            </a:endParaRPr>
          </a:p>
          <a:p>
            <a:r>
              <a:rPr lang="en-GB" sz="1800" kern="15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6735244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210851"/>
            <a:ext cx="7409900" cy="707450"/>
          </a:xfrm>
        </p:spPr>
        <p:txBody>
          <a:bodyPr/>
          <a:lstStyle/>
          <a:p>
            <a:r>
              <a:rPr lang="en-GB" b="0" dirty="0"/>
              <a:t>Practice question and answer plan</a:t>
            </a:r>
            <a:endParaRPr lang="en-GB" sz="2400" b="0" dirty="0"/>
          </a:p>
        </p:txBody>
      </p:sp>
      <p:sp>
        <p:nvSpPr>
          <p:cNvPr id="3" name="TextBox 2">
            <a:extLst>
              <a:ext uri="{FF2B5EF4-FFF2-40B4-BE49-F238E27FC236}">
                <a16:creationId xmlns:a16="http://schemas.microsoft.com/office/drawing/2014/main" id="{1336A0B8-19AF-9740-1731-DFD1354A108B}"/>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graphicFrame>
        <p:nvGraphicFramePr>
          <p:cNvPr id="8" name="Diagram 7">
            <a:extLst>
              <a:ext uri="{FF2B5EF4-FFF2-40B4-BE49-F238E27FC236}">
                <a16:creationId xmlns:a16="http://schemas.microsoft.com/office/drawing/2014/main" id="{66D8FFD3-1C1F-5E7B-C1FF-614EC190CA18}"/>
              </a:ext>
            </a:extLst>
          </p:cNvPr>
          <p:cNvGraphicFramePr/>
          <p:nvPr>
            <p:extLst>
              <p:ext uri="{D42A27DB-BD31-4B8C-83A1-F6EECF244321}">
                <p14:modId xmlns:p14="http://schemas.microsoft.com/office/powerpoint/2010/main" val="103367279"/>
              </p:ext>
            </p:extLst>
          </p:nvPr>
        </p:nvGraphicFramePr>
        <p:xfrm>
          <a:off x="849827" y="838620"/>
          <a:ext cx="6888706" cy="3860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93700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AD3E-7083-A94F-8E2A-7927734DE6F1}"/>
              </a:ext>
            </a:extLst>
          </p:cNvPr>
          <p:cNvSpPr>
            <a:spLocks noGrp="1"/>
          </p:cNvSpPr>
          <p:nvPr>
            <p:ph type="title"/>
          </p:nvPr>
        </p:nvSpPr>
        <p:spPr/>
        <p:txBody>
          <a:bodyPr/>
          <a:lstStyle/>
          <a:p>
            <a:r>
              <a:rPr lang="en-GB" b="0" dirty="0"/>
              <a:t>Further research</a:t>
            </a:r>
            <a:endParaRPr lang="en-US" b="0" dirty="0"/>
          </a:p>
        </p:txBody>
      </p:sp>
      <p:sp>
        <p:nvSpPr>
          <p:cNvPr id="4" name="Content Placeholder 9">
            <a:extLst>
              <a:ext uri="{FF2B5EF4-FFF2-40B4-BE49-F238E27FC236}">
                <a16:creationId xmlns:a16="http://schemas.microsoft.com/office/drawing/2014/main" id="{EF9D5B28-AC5E-E248-305A-463E8E3E55F9}"/>
              </a:ext>
            </a:extLst>
          </p:cNvPr>
          <p:cNvSpPr>
            <a:spLocks noGrp="1"/>
          </p:cNvSpPr>
          <p:nvPr>
            <p:ph idx="1"/>
          </p:nvPr>
        </p:nvSpPr>
        <p:spPr/>
        <p:txBody>
          <a:bodyPr>
            <a:noAutofit/>
          </a:bodyPr>
          <a:lstStyle/>
          <a:p>
            <a:pPr marL="285750" indent="-285750">
              <a:lnSpc>
                <a:spcPct val="102000"/>
              </a:lnSpc>
              <a:spcAft>
                <a:spcPts val="800"/>
              </a:spcAft>
              <a:buFont typeface="Arial" panose="020B0604020202020204" pitchFamily="34" charset="0"/>
              <a:buChar char="•"/>
            </a:pPr>
            <a:r>
              <a:rPr lang="en-GB" sz="1400" kern="150" dirty="0">
                <a:effectLst/>
                <a:ea typeface="Calibri" panose="020F0502020204030204" pitchFamily="34" charset="0"/>
                <a:cs typeface="Times New Roman" panose="02020603050405020304" pitchFamily="18" charset="0"/>
              </a:rPr>
              <a:t>BBC 20-minute wildfires podcast: </a:t>
            </a:r>
            <a:r>
              <a:rPr lang="en-GB" sz="1400" b="1" kern="150" dirty="0">
                <a:effectLst/>
                <a:ea typeface="Calibri" panose="020F0502020204030204" pitchFamily="34" charset="0"/>
                <a:cs typeface="Times New Roman" panose="02020603050405020304" pitchFamily="18" charset="0"/>
                <a:hlinkClick r:id="rId2"/>
              </a:rPr>
              <a:t>www.tinyurl.com/2zcxfj63</a:t>
            </a:r>
            <a:endParaRPr lang="en-GB" sz="1400" b="1" kern="150" dirty="0">
              <a:effectLst/>
              <a:ea typeface="Calibri" panose="020F0502020204030204" pitchFamily="34" charset="0"/>
              <a:cs typeface="Times New Roman" panose="02020603050405020304" pitchFamily="18" charset="0"/>
            </a:endParaRPr>
          </a:p>
          <a:p>
            <a:pPr marL="285750" indent="-285750">
              <a:lnSpc>
                <a:spcPct val="102000"/>
              </a:lnSpc>
              <a:spcAft>
                <a:spcPts val="800"/>
              </a:spcAft>
              <a:buFont typeface="Arial" panose="020B0604020202020204" pitchFamily="34" charset="0"/>
              <a:buChar char="•"/>
            </a:pPr>
            <a:r>
              <a:rPr lang="en-GB" sz="1400" kern="150" dirty="0">
                <a:effectLst/>
                <a:ea typeface="Calibri" panose="020F0502020204030204" pitchFamily="34" charset="0"/>
                <a:cs typeface="Times New Roman" panose="02020603050405020304" pitchFamily="18" charset="0"/>
              </a:rPr>
              <a:t>Open Geography wildfires information: </a:t>
            </a:r>
            <a:r>
              <a:rPr lang="en-GB" sz="1400" b="1" kern="150" dirty="0">
                <a:effectLst/>
                <a:ea typeface="Calibri" panose="020F0502020204030204" pitchFamily="34" charset="0"/>
                <a:cs typeface="Times New Roman" panose="02020603050405020304" pitchFamily="18" charset="0"/>
                <a:hlinkClick r:id="rId3"/>
              </a:rPr>
              <a:t>www.tinyurl.com/3fruzfp7</a:t>
            </a:r>
            <a:endParaRPr lang="en-GB" sz="1400" b="1" kern="150" dirty="0">
              <a:effectLst/>
              <a:ea typeface="Calibri" panose="020F0502020204030204" pitchFamily="34" charset="0"/>
              <a:cs typeface="Times New Roman" panose="02020603050405020304" pitchFamily="18" charset="0"/>
            </a:endParaRPr>
          </a:p>
          <a:p>
            <a:pPr marL="285750" indent="-285750">
              <a:lnSpc>
                <a:spcPct val="102000"/>
              </a:lnSpc>
              <a:spcAft>
                <a:spcPts val="800"/>
              </a:spcAft>
              <a:buFont typeface="Arial" panose="020B0604020202020204" pitchFamily="34" charset="0"/>
              <a:buChar char="•"/>
            </a:pPr>
            <a:r>
              <a:rPr lang="en-GB" sz="1400" kern="150" dirty="0">
                <a:effectLst/>
                <a:ea typeface="Calibri" panose="020F0502020204030204" pitchFamily="34" charset="0"/>
                <a:cs typeface="Times New Roman" panose="02020603050405020304" pitchFamily="18" charset="0"/>
              </a:rPr>
              <a:t>Interview with Professor Stefan </a:t>
            </a:r>
            <a:r>
              <a:rPr lang="en-GB" sz="1400" kern="150" dirty="0" err="1">
                <a:effectLst/>
                <a:ea typeface="Calibri" panose="020F0502020204030204" pitchFamily="34" charset="0"/>
                <a:cs typeface="Times New Roman" panose="02020603050405020304" pitchFamily="18" charset="0"/>
              </a:rPr>
              <a:t>Doerr</a:t>
            </a:r>
            <a:r>
              <a:rPr lang="en-GB" sz="1400" kern="150" dirty="0">
                <a:effectLst/>
                <a:ea typeface="Calibri" panose="020F0502020204030204" pitchFamily="34" charset="0"/>
                <a:cs typeface="Times New Roman" panose="02020603050405020304" pitchFamily="18" charset="0"/>
              </a:rPr>
              <a:t>: </a:t>
            </a:r>
            <a:r>
              <a:rPr lang="en-GB" sz="1400" b="1" kern="150" dirty="0">
                <a:effectLst/>
                <a:ea typeface="Calibri" panose="020F0502020204030204" pitchFamily="34" charset="0"/>
                <a:cs typeface="Times New Roman" panose="02020603050405020304" pitchFamily="18" charset="0"/>
                <a:hlinkClick r:id="rId4"/>
              </a:rPr>
              <a:t>www.tinyurl.com/37jr2n6b</a:t>
            </a:r>
            <a:endParaRPr lang="en-GB" sz="1400" b="1" kern="150" dirty="0">
              <a:effectLst/>
              <a:ea typeface="Calibri" panose="020F0502020204030204" pitchFamily="34" charset="0"/>
              <a:cs typeface="Times New Roman" panose="02020603050405020304" pitchFamily="18" charset="0"/>
            </a:endParaRPr>
          </a:p>
          <a:p>
            <a:pPr marL="285750" indent="-285750">
              <a:lnSpc>
                <a:spcPct val="102000"/>
              </a:lnSpc>
              <a:spcAft>
                <a:spcPts val="800"/>
              </a:spcAft>
              <a:buFont typeface="Arial" panose="020B0604020202020204" pitchFamily="34" charset="0"/>
              <a:buChar char="•"/>
            </a:pPr>
            <a:r>
              <a:rPr lang="en-GB" sz="1400" i="1" kern="150" dirty="0">
                <a:effectLst/>
                <a:ea typeface="Calibri" panose="020F0502020204030204" pitchFamily="34" charset="0"/>
                <a:cs typeface="Times New Roman" panose="02020603050405020304" pitchFamily="18" charset="0"/>
              </a:rPr>
              <a:t>Financial Times</a:t>
            </a:r>
            <a:r>
              <a:rPr lang="en-GB" sz="1400" kern="150" dirty="0">
                <a:effectLst/>
                <a:ea typeface="Calibri" panose="020F0502020204030204" pitchFamily="34" charset="0"/>
                <a:cs typeface="Times New Roman" panose="02020603050405020304" pitchFamily="18" charset="0"/>
              </a:rPr>
              <a:t> wildfires report: </a:t>
            </a:r>
            <a:r>
              <a:rPr lang="en-GB" sz="1400" b="1" kern="150" dirty="0">
                <a:effectLst/>
                <a:ea typeface="Calibri" panose="020F0502020204030204" pitchFamily="34" charset="0"/>
                <a:cs typeface="Times New Roman" panose="02020603050405020304" pitchFamily="18" charset="0"/>
                <a:hlinkClick r:id="rId5"/>
              </a:rPr>
              <a:t>www.tinyurl.com/yc6383zb</a:t>
            </a:r>
            <a:endParaRPr lang="en-GB" sz="1400" b="1" kern="150" dirty="0">
              <a:effectLst/>
              <a:ea typeface="Calibri" panose="020F0502020204030204" pitchFamily="34" charset="0"/>
              <a:cs typeface="Times New Roman" panose="02020603050405020304" pitchFamily="18" charset="0"/>
            </a:endParaRPr>
          </a:p>
          <a:p>
            <a:pPr marL="285750" indent="-285750">
              <a:lnSpc>
                <a:spcPct val="102000"/>
              </a:lnSpc>
              <a:spcAft>
                <a:spcPts val="800"/>
              </a:spcAft>
              <a:buFont typeface="Arial" panose="020B0604020202020204" pitchFamily="34" charset="0"/>
              <a:buChar char="•"/>
            </a:pPr>
            <a:r>
              <a:rPr lang="en-GB" sz="1400" i="1" kern="150" dirty="0">
                <a:effectLst/>
                <a:ea typeface="Calibri" panose="020F0502020204030204" pitchFamily="34" charset="0"/>
                <a:cs typeface="Times New Roman" panose="02020603050405020304" pitchFamily="18" charset="0"/>
              </a:rPr>
              <a:t>Canadian Geographic</a:t>
            </a:r>
            <a:r>
              <a:rPr lang="en-GB" sz="1400" kern="150" dirty="0">
                <a:effectLst/>
                <a:ea typeface="Calibri" panose="020F0502020204030204" pitchFamily="34" charset="0"/>
                <a:cs typeface="Times New Roman" panose="02020603050405020304" pitchFamily="18" charset="0"/>
              </a:rPr>
              <a:t> report: </a:t>
            </a:r>
            <a:r>
              <a:rPr lang="en-GB" sz="1400" b="1" kern="150" dirty="0">
                <a:effectLst/>
                <a:ea typeface="Calibri" panose="020F0502020204030204" pitchFamily="34" charset="0"/>
                <a:cs typeface="Times New Roman" panose="02020603050405020304" pitchFamily="18" charset="0"/>
                <a:hlinkClick r:id="rId6"/>
              </a:rPr>
              <a:t>www.tinyurl.com/65subs62</a:t>
            </a:r>
            <a:endParaRPr lang="en-GB" sz="1400" b="1" kern="150" dirty="0">
              <a:effectLst/>
              <a:ea typeface="Calibri" panose="020F0502020204030204" pitchFamily="34" charset="0"/>
              <a:cs typeface="Times New Roman" panose="02020603050405020304" pitchFamily="18" charset="0"/>
            </a:endParaRPr>
          </a:p>
          <a:p>
            <a:pPr marL="0" indent="0">
              <a:lnSpc>
                <a:spcPct val="102000"/>
              </a:lnSpc>
              <a:spcAft>
                <a:spcPts val="800"/>
              </a:spcAft>
              <a:buNone/>
            </a:pPr>
            <a:endParaRPr lang="en-GB" sz="1400" kern="15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0B7F41-DBE6-655E-DE3D-FAD9E9CD8630}"/>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Tree>
    <p:extLst>
      <p:ext uri="{BB962C8B-B14F-4D97-AF65-F5344CB8AC3E}">
        <p14:creationId xmlns:p14="http://schemas.microsoft.com/office/powerpoint/2010/main" val="284354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229E60-A644-598B-8A09-3C9EDF18C521}"/>
              </a:ext>
            </a:extLst>
          </p:cNvPr>
          <p:cNvSpPr>
            <a:spLocks noGrp="1"/>
          </p:cNvSpPr>
          <p:nvPr>
            <p:ph idx="1"/>
          </p:nvPr>
        </p:nvSpPr>
        <p:spPr>
          <a:xfrm>
            <a:off x="311700" y="743597"/>
            <a:ext cx="8520600" cy="927916"/>
          </a:xfrm>
          <a:prstGeom prst="rect">
            <a:avLst/>
          </a:prstGeom>
          <a:ln w="12700" cmpd="sng">
            <a:noFill/>
          </a:ln>
        </p:spPr>
        <p:txBody>
          <a:bodyPr wrap="square">
            <a:spAutoFit/>
          </a:bodyPr>
          <a:lstStyle/>
          <a:p>
            <a:pPr marL="114300" indent="0">
              <a:buNone/>
              <a:defRPr/>
            </a:pPr>
            <a:r>
              <a:rPr lang="en-US" sz="1400" dirty="0"/>
              <a:t>This resource is part of </a:t>
            </a:r>
            <a:r>
              <a:rPr lang="en-US" sz="1400" cap="small" dirty="0"/>
              <a:t>Geography Review</a:t>
            </a:r>
            <a:r>
              <a:rPr lang="en-US" sz="1400" dirty="0"/>
              <a:t>, a magazine written for A-level students by subject experts. To subscribe to the full magazine go to:  </a:t>
            </a:r>
            <a:r>
              <a:rPr lang="en-US" sz="1400" u="sng" dirty="0">
                <a:solidFill>
                  <a:srgbClr val="0000FF"/>
                </a:solidFill>
                <a:hlinkClick r:id="rId2"/>
              </a:rPr>
              <a:t>http://www.hoddereducation.co.uk/geographyreview</a:t>
            </a:r>
            <a:endParaRPr lang="en-US" sz="1400" u="sng" dirty="0">
              <a:solidFill>
                <a:srgbClr val="0000FF"/>
              </a:solidFill>
            </a:endParaRPr>
          </a:p>
        </p:txBody>
      </p:sp>
      <p:sp>
        <p:nvSpPr>
          <p:cNvPr id="6" name="TextBox 5">
            <a:extLst>
              <a:ext uri="{FF2B5EF4-FFF2-40B4-BE49-F238E27FC236}">
                <a16:creationId xmlns:a16="http://schemas.microsoft.com/office/drawing/2014/main" id="{EFB09EE9-75EE-D3F4-12BA-3FD617785C7A}"/>
              </a:ext>
            </a:extLst>
          </p:cNvPr>
          <p:cNvSpPr txBox="1"/>
          <p:nvPr/>
        </p:nvSpPr>
        <p:spPr>
          <a:xfrm>
            <a:off x="472067" y="1932489"/>
            <a:ext cx="8214733" cy="1600438"/>
          </a:xfrm>
          <a:prstGeom prst="rect">
            <a:avLst/>
          </a:prstGeom>
          <a:noFill/>
        </p:spPr>
        <p:txBody>
          <a:bodyPr wrap="square">
            <a:spAutoFit/>
          </a:bodyPr>
          <a:lstStyle/>
          <a:p>
            <a:r>
              <a:rPr lang="en-US" dirty="0">
                <a:latin typeface="+mn-lt"/>
              </a:rPr>
              <a:t>Slide 1 and 3 images:</a:t>
            </a:r>
          </a:p>
          <a:p>
            <a:r>
              <a:rPr lang="en-US" dirty="0"/>
              <a:t> </a:t>
            </a:r>
            <a:r>
              <a:rPr lang="en-US" dirty="0">
                <a:hlinkClick r:id="rId3"/>
              </a:rPr>
              <a:t>https://en.wikipedia.org/wiki/Wildfire#/media/File:The_Rim_Fire_in_the_Stanislaus_National_Forest_near_in_California_began_on_Aug._17,_2013-0004.jpg</a:t>
            </a:r>
            <a:endParaRPr lang="en-US" dirty="0"/>
          </a:p>
          <a:p>
            <a:endParaRPr lang="en-US" dirty="0"/>
          </a:p>
          <a:p>
            <a:r>
              <a:rPr lang="en-US" dirty="0">
                <a:hlinkClick r:id="rId4"/>
              </a:rPr>
              <a:t>https://en.wikipedia.org/wiki/Wildfire#/media/File:2011-08-04_20_00_00_Susie_Fire_in_the_Adobe_Range_west_of_Elko_Nevada.jpg</a:t>
            </a:r>
            <a:endParaRPr lang="en-US" dirty="0"/>
          </a:p>
        </p:txBody>
      </p:sp>
      <p:sp>
        <p:nvSpPr>
          <p:cNvPr id="7" name="TextBox 6">
            <a:extLst>
              <a:ext uri="{FF2B5EF4-FFF2-40B4-BE49-F238E27FC236}">
                <a16:creationId xmlns:a16="http://schemas.microsoft.com/office/drawing/2014/main" id="{829CA93A-8455-0682-AE85-77736ACE0962}"/>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Tree>
    <p:extLst>
      <p:ext uri="{BB962C8B-B14F-4D97-AF65-F5344CB8AC3E}">
        <p14:creationId xmlns:p14="http://schemas.microsoft.com/office/powerpoint/2010/main" val="38157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7640" y="117716"/>
            <a:ext cx="5718223" cy="891000"/>
          </a:xfrm>
        </p:spPr>
        <p:txBody>
          <a:bodyPr/>
          <a:lstStyle/>
          <a:p>
            <a:r>
              <a:rPr lang="en-GB" b="0" dirty="0"/>
              <a:t>Wildfire hazard themes</a:t>
            </a:r>
            <a:endParaRPr lang="en-GB" sz="2400" b="0" dirty="0">
              <a:solidFill>
                <a:schemeClr val="tx1"/>
              </a:solidFill>
            </a:endParaRPr>
          </a:p>
        </p:txBody>
      </p:sp>
      <p:sp>
        <p:nvSpPr>
          <p:cNvPr id="6" name="TextBox 5">
            <a:extLst>
              <a:ext uri="{FF2B5EF4-FFF2-40B4-BE49-F238E27FC236}">
                <a16:creationId xmlns:a16="http://schemas.microsoft.com/office/drawing/2014/main" id="{C50D804C-D50B-3C03-9C5F-7A4821CF5665}"/>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graphicFrame>
        <p:nvGraphicFramePr>
          <p:cNvPr id="7" name="Content Placeholder 4">
            <a:extLst>
              <a:ext uri="{FF2B5EF4-FFF2-40B4-BE49-F238E27FC236}">
                <a16:creationId xmlns:a16="http://schemas.microsoft.com/office/drawing/2014/main" id="{AC214D03-5BE7-25F8-9325-A99C8E52750C}"/>
              </a:ext>
            </a:extLst>
          </p:cNvPr>
          <p:cNvGraphicFramePr>
            <a:graphicFrameLocks noGrp="1"/>
          </p:cNvGraphicFramePr>
          <p:nvPr>
            <p:ph idx="1"/>
            <p:extLst>
              <p:ext uri="{D42A27DB-BD31-4B8C-83A1-F6EECF244321}">
                <p14:modId xmlns:p14="http://schemas.microsoft.com/office/powerpoint/2010/main" val="2799808126"/>
              </p:ext>
            </p:extLst>
          </p:nvPr>
        </p:nvGraphicFramePr>
        <p:xfrm>
          <a:off x="307975" y="937772"/>
          <a:ext cx="8528050" cy="3148838"/>
        </p:xfrm>
        <a:graphic>
          <a:graphicData uri="http://schemas.openxmlformats.org/drawingml/2006/table">
            <a:tbl>
              <a:tblPr bandRow="1">
                <a:tableStyleId>{5C22544A-7EE6-4342-B048-85BDC9FD1C3A}</a:tableStyleId>
              </a:tblPr>
              <a:tblGrid>
                <a:gridCol w="2360422">
                  <a:extLst>
                    <a:ext uri="{9D8B030D-6E8A-4147-A177-3AD203B41FA5}">
                      <a16:colId xmlns:a16="http://schemas.microsoft.com/office/drawing/2014/main" val="20000"/>
                    </a:ext>
                  </a:extLst>
                </a:gridCol>
                <a:gridCol w="6167628">
                  <a:extLst>
                    <a:ext uri="{9D8B030D-6E8A-4147-A177-3AD203B41FA5}">
                      <a16:colId xmlns:a16="http://schemas.microsoft.com/office/drawing/2014/main" val="20001"/>
                    </a:ext>
                  </a:extLst>
                </a:gridCol>
              </a:tblGrid>
              <a:tr h="1772492">
                <a:tc>
                  <a:txBody>
                    <a:bodyPr/>
                    <a:lstStyle/>
                    <a:p>
                      <a:r>
                        <a:rPr lang="en-GB" sz="1600" b="1" dirty="0"/>
                        <a:t>Key wildfire hazard themes in this presentation</a:t>
                      </a:r>
                    </a:p>
                  </a:txBody>
                  <a:tcPr>
                    <a:solidFill>
                      <a:schemeClr val="bg1">
                        <a:lumMod val="95000"/>
                      </a:schemeClr>
                    </a:solidFill>
                  </a:tcPr>
                </a:tc>
                <a:tc>
                  <a:txBody>
                    <a:bodyPr/>
                    <a:lstStyle/>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Different </a:t>
                      </a:r>
                      <a:r>
                        <a:rPr lang="en-GB" sz="1400" b="1" i="0" kern="1200" dirty="0">
                          <a:solidFill>
                            <a:schemeClr val="dk1"/>
                          </a:solidFill>
                          <a:effectLst/>
                          <a:latin typeface="+mn-lt"/>
                          <a:ea typeface="+mn-ea"/>
                          <a:cs typeface="+mn-cs"/>
                        </a:rPr>
                        <a:t>types</a:t>
                      </a:r>
                      <a:r>
                        <a:rPr lang="en-GB" sz="1400" b="0" i="0" kern="1200" dirty="0">
                          <a:solidFill>
                            <a:schemeClr val="dk1"/>
                          </a:solidFill>
                          <a:effectLst/>
                          <a:latin typeface="+mn-lt"/>
                          <a:ea typeface="+mn-ea"/>
                          <a:cs typeface="+mn-cs"/>
                        </a:rPr>
                        <a:t> of wildfire. </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Natural and human </a:t>
                      </a:r>
                      <a:r>
                        <a:rPr lang="en-GB" sz="1400" b="1" i="0" kern="1200" dirty="0">
                          <a:solidFill>
                            <a:schemeClr val="dk1"/>
                          </a:solidFill>
                          <a:effectLst/>
                          <a:latin typeface="+mn-lt"/>
                          <a:ea typeface="+mn-ea"/>
                          <a:cs typeface="+mn-cs"/>
                        </a:rPr>
                        <a:t>causes</a:t>
                      </a:r>
                      <a:r>
                        <a:rPr lang="en-GB" sz="1400" b="0" i="0" kern="1200" dirty="0">
                          <a:solidFill>
                            <a:schemeClr val="dk1"/>
                          </a:solidFill>
                          <a:effectLst/>
                          <a:latin typeface="+mn-lt"/>
                          <a:ea typeface="+mn-ea"/>
                          <a:cs typeface="+mn-cs"/>
                        </a:rPr>
                        <a:t> of fires.</a:t>
                      </a:r>
                    </a:p>
                    <a:p>
                      <a:pPr marL="285750" indent="-285750">
                        <a:buFont typeface="Arial" panose="020B0604020202020204" pitchFamily="34" charset="0"/>
                        <a:buChar char="•"/>
                      </a:pPr>
                      <a:r>
                        <a:rPr lang="en-GB" sz="1400" b="1" i="0" kern="1200" dirty="0">
                          <a:solidFill>
                            <a:schemeClr val="dk1"/>
                          </a:solidFill>
                          <a:effectLst/>
                          <a:latin typeface="+mn-lt"/>
                          <a:ea typeface="+mn-ea"/>
                          <a:cs typeface="+mn-cs"/>
                        </a:rPr>
                        <a:t>Factors</a:t>
                      </a:r>
                      <a:r>
                        <a:rPr lang="en-GB" sz="1400" b="0" i="0" kern="1200" dirty="0">
                          <a:solidFill>
                            <a:schemeClr val="dk1"/>
                          </a:solidFill>
                          <a:effectLst/>
                          <a:latin typeface="+mn-lt"/>
                          <a:ea typeface="+mn-ea"/>
                          <a:cs typeface="+mn-cs"/>
                        </a:rPr>
                        <a:t> favouring the development of intense wildfires: vegetation type, fuel characteristics, climate, recent weather and topography. </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Wildfire </a:t>
                      </a:r>
                      <a:r>
                        <a:rPr lang="en-GB" sz="1400" b="1" i="0" kern="1200" dirty="0">
                          <a:solidFill>
                            <a:schemeClr val="dk1"/>
                          </a:solidFill>
                          <a:effectLst/>
                          <a:latin typeface="+mn-lt"/>
                          <a:ea typeface="+mn-ea"/>
                          <a:cs typeface="+mn-cs"/>
                        </a:rPr>
                        <a:t>impacts</a:t>
                      </a:r>
                      <a:r>
                        <a:rPr lang="en-GB" sz="1400" b="0" i="0" kern="1200" dirty="0">
                          <a:solidFill>
                            <a:schemeClr val="dk1"/>
                          </a:solidFill>
                          <a:effectLst/>
                          <a:latin typeface="+mn-lt"/>
                          <a:ea typeface="+mn-ea"/>
                          <a:cs typeface="+mn-cs"/>
                        </a:rPr>
                        <a:t> on people and places.</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Short and long-term </a:t>
                      </a:r>
                      <a:r>
                        <a:rPr lang="en-GB" sz="1400" b="1" i="0" kern="1200" dirty="0">
                          <a:solidFill>
                            <a:schemeClr val="dk1"/>
                          </a:solidFill>
                          <a:effectLst/>
                          <a:latin typeface="+mn-lt"/>
                          <a:ea typeface="+mn-ea"/>
                          <a:cs typeface="+mn-cs"/>
                        </a:rPr>
                        <a:t>responses</a:t>
                      </a:r>
                      <a:r>
                        <a:rPr lang="en-GB" sz="1400" b="0" i="0" kern="1200" dirty="0">
                          <a:solidFill>
                            <a:schemeClr val="dk1"/>
                          </a:solidFill>
                          <a:effectLst/>
                          <a:latin typeface="+mn-lt"/>
                          <a:ea typeface="+mn-ea"/>
                          <a:cs typeface="+mn-cs"/>
                        </a:rPr>
                        <a:t> to wildfire risks, including mitigation, prevention and adaptation.</a:t>
                      </a:r>
                      <a:endParaRPr lang="en-GB" sz="1400"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0"/>
                  </a:ext>
                </a:extLst>
              </a:tr>
              <a:tr h="1350518">
                <a:tc>
                  <a:txBody>
                    <a:bodyPr/>
                    <a:lstStyle/>
                    <a:p>
                      <a:r>
                        <a:rPr lang="en-GB" sz="1600" b="1" dirty="0"/>
                        <a:t>Practice exam question</a:t>
                      </a:r>
                    </a:p>
                  </a:txBody>
                  <a:tcPr>
                    <a:solidFill>
                      <a:schemeClr val="bg1">
                        <a:lumMod val="95000"/>
                      </a:schemeClr>
                    </a:solidFill>
                  </a:tcPr>
                </a:tc>
                <a:tc>
                  <a:txBody>
                    <a:bodyPr/>
                    <a:lstStyle/>
                    <a:p>
                      <a:pPr marL="0" indent="0">
                        <a:buFont typeface="Arial" panose="020B0604020202020204" pitchFamily="34" charset="0"/>
                        <a:buNone/>
                      </a:pPr>
                      <a:r>
                        <a:rPr lang="en-GB" sz="1600" kern="1200" dirty="0">
                          <a:solidFill>
                            <a:schemeClr val="dk1"/>
                          </a:solidFill>
                          <a:effectLst/>
                          <a:latin typeface="+mn-lt"/>
                          <a:ea typeface="+mn-ea"/>
                          <a:cs typeface="+mn-cs"/>
                        </a:rPr>
                        <a:t>After viewing this presentation, you will be ready to attempt the following 9-mark question:</a:t>
                      </a:r>
                    </a:p>
                    <a:p>
                      <a:pPr marL="0" indent="0">
                        <a:buFont typeface="Arial" panose="020B0604020202020204" pitchFamily="34" charset="0"/>
                        <a:buNone/>
                      </a:pPr>
                      <a:endParaRPr lang="en-GB" sz="1600" kern="1200" dirty="0">
                        <a:solidFill>
                          <a:schemeClr val="dk1"/>
                        </a:solidFill>
                        <a:effectLst/>
                        <a:latin typeface="+mn-lt"/>
                        <a:ea typeface="+mn-ea"/>
                        <a:cs typeface="+mn-cs"/>
                      </a:endParaRPr>
                    </a:p>
                    <a:p>
                      <a:pPr marL="0" indent="0">
                        <a:buFont typeface="Arial" panose="020B0604020202020204" pitchFamily="34" charset="0"/>
                        <a:buNone/>
                      </a:pPr>
                      <a:r>
                        <a:rPr lang="en-GB" sz="1600" b="1" dirty="0"/>
                        <a:t>To what extent can wildfire hazard risks be reduced?</a:t>
                      </a:r>
                      <a:endParaRPr lang="en-GB" sz="1600" b="1" kern="1200" dirty="0">
                        <a:solidFill>
                          <a:schemeClr val="dk1"/>
                        </a:solidFill>
                        <a:effectLst/>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80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6F2C09-7991-D27A-64C4-BAE4414EC1D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4" name="TextBox 3">
            <a:extLst>
              <a:ext uri="{FF2B5EF4-FFF2-40B4-BE49-F238E27FC236}">
                <a16:creationId xmlns:a16="http://schemas.microsoft.com/office/drawing/2014/main" id="{036BA1EF-E090-57DE-55F3-560C42292FB0}"/>
              </a:ext>
            </a:extLst>
          </p:cNvPr>
          <p:cNvSpPr txBox="1"/>
          <p:nvPr/>
        </p:nvSpPr>
        <p:spPr>
          <a:xfrm>
            <a:off x="194934" y="199247"/>
            <a:ext cx="6972301" cy="800219"/>
          </a:xfrm>
          <a:prstGeom prst="rect">
            <a:avLst/>
          </a:prstGeom>
          <a:noFill/>
        </p:spPr>
        <p:txBody>
          <a:bodyPr wrap="square">
            <a:spAutoFit/>
          </a:bodyPr>
          <a:lstStyle/>
          <a:p>
            <a:r>
              <a:rPr lang="en-GB" sz="2800" dirty="0">
                <a:latin typeface="+mj-lt"/>
              </a:rPr>
              <a:t>Different types of wildfire</a:t>
            </a:r>
            <a:br>
              <a:rPr lang="en-GB" sz="2800" dirty="0">
                <a:latin typeface="+mj-lt"/>
              </a:rPr>
            </a:br>
            <a:endParaRPr lang="en-US" sz="1800" dirty="0">
              <a:latin typeface="+mj-lt"/>
            </a:endParaRPr>
          </a:p>
        </p:txBody>
      </p:sp>
      <p:sp>
        <p:nvSpPr>
          <p:cNvPr id="5" name="Content Placeholder 5">
            <a:extLst>
              <a:ext uri="{FF2B5EF4-FFF2-40B4-BE49-F238E27FC236}">
                <a16:creationId xmlns:a16="http://schemas.microsoft.com/office/drawing/2014/main" id="{110EF731-C601-B00B-8748-B660A7B8A62E}"/>
              </a:ext>
            </a:extLst>
          </p:cNvPr>
          <p:cNvSpPr>
            <a:spLocks noGrp="1"/>
          </p:cNvSpPr>
          <p:nvPr>
            <p:ph idx="1"/>
          </p:nvPr>
        </p:nvSpPr>
        <p:spPr>
          <a:xfrm>
            <a:off x="3799866" y="936102"/>
            <a:ext cx="4215725" cy="3742902"/>
          </a:xfrm>
        </p:spPr>
        <p:txBody>
          <a:bodyPr>
            <a:normAutofit fontScale="92500"/>
          </a:bodyPr>
          <a:lstStyle/>
          <a:p>
            <a:pPr marL="0" indent="0">
              <a:buNone/>
            </a:pPr>
            <a:r>
              <a:rPr lang="en-GB" sz="1600" kern="150" dirty="0">
                <a:solidFill>
                  <a:schemeClr val="tx1"/>
                </a:solidFill>
                <a:effectLst/>
                <a:ea typeface="Calibri" panose="020F0502020204030204" pitchFamily="34" charset="0"/>
                <a:cs typeface="Times New Roman" panose="02020603050405020304" pitchFamily="18" charset="0"/>
              </a:rPr>
              <a:t>Three types of wildfire of increasing hazard potential are recognised by the US National Park Service. </a:t>
            </a:r>
          </a:p>
          <a:p>
            <a:pPr marL="342900" indent="-342900">
              <a:buFont typeface="+mj-lt"/>
              <a:buAutoNum type="arabicPeriod"/>
            </a:pPr>
            <a:r>
              <a:rPr lang="en-GB" sz="1600" u="sng" kern="150" dirty="0">
                <a:solidFill>
                  <a:schemeClr val="tx1"/>
                </a:solidFill>
                <a:effectLst/>
                <a:ea typeface="Calibri" panose="020F0502020204030204" pitchFamily="34" charset="0"/>
                <a:cs typeface="Times New Roman" panose="02020603050405020304" pitchFamily="18" charset="0"/>
              </a:rPr>
              <a:t>Ground fires </a:t>
            </a:r>
            <a:r>
              <a:rPr lang="en-GB" sz="1600" kern="150" dirty="0">
                <a:solidFill>
                  <a:schemeClr val="tx1"/>
                </a:solidFill>
                <a:effectLst/>
                <a:ea typeface="Calibri" panose="020F0502020204030204" pitchFamily="34" charset="0"/>
                <a:cs typeface="Times New Roman" panose="02020603050405020304" pitchFamily="18" charset="0"/>
              </a:rPr>
              <a:t>burn organic matter in the soil beneath surface litter, including dry roots.</a:t>
            </a:r>
          </a:p>
          <a:p>
            <a:pPr marL="342900" indent="-342900">
              <a:buFont typeface="+mj-lt"/>
              <a:buAutoNum type="arabicPeriod"/>
            </a:pPr>
            <a:r>
              <a:rPr lang="en-GB" sz="1600" u="sng" kern="150" dirty="0">
                <a:solidFill>
                  <a:schemeClr val="tx1"/>
                </a:solidFill>
                <a:effectLst/>
                <a:ea typeface="Calibri" panose="020F0502020204030204" pitchFamily="34" charset="0"/>
                <a:cs typeface="Times New Roman" panose="02020603050405020304" pitchFamily="18" charset="0"/>
              </a:rPr>
              <a:t>Surface fires </a:t>
            </a:r>
            <a:r>
              <a:rPr lang="en-GB" sz="1600" kern="150" dirty="0">
                <a:solidFill>
                  <a:schemeClr val="tx1"/>
                </a:solidFill>
                <a:effectLst/>
                <a:ea typeface="Calibri" panose="020F0502020204030204" pitchFamily="34" charset="0"/>
                <a:cs typeface="Times New Roman" panose="02020603050405020304" pitchFamily="18" charset="0"/>
              </a:rPr>
              <a:t>burn leaf litter, fallen branches and other flammable debris stored at ground level to create a flaming and advancing fire front.</a:t>
            </a:r>
          </a:p>
          <a:p>
            <a:pPr marL="342900" indent="-342900">
              <a:buFont typeface="+mj-lt"/>
              <a:buAutoNum type="arabicPeriod"/>
            </a:pPr>
            <a:r>
              <a:rPr lang="en-GB" sz="1600" u="sng" kern="150" dirty="0">
                <a:solidFill>
                  <a:schemeClr val="tx1"/>
                </a:solidFill>
                <a:effectLst/>
                <a:ea typeface="Calibri" panose="020F0502020204030204" pitchFamily="34" charset="0"/>
                <a:cs typeface="Times New Roman" panose="02020603050405020304" pitchFamily="18" charset="0"/>
              </a:rPr>
              <a:t>Crown fires </a:t>
            </a:r>
            <a:r>
              <a:rPr lang="en-GB" sz="1600" kern="150" dirty="0">
                <a:solidFill>
                  <a:schemeClr val="tx1"/>
                </a:solidFill>
                <a:effectLst/>
                <a:ea typeface="Calibri" panose="020F0502020204030204" pitchFamily="34" charset="0"/>
                <a:cs typeface="Times New Roman" panose="02020603050405020304" pitchFamily="18" charset="0"/>
              </a:rPr>
              <a:t>burn through woodland or forest tree canopies, assisted by strong winds.</a:t>
            </a:r>
          </a:p>
        </p:txBody>
      </p:sp>
      <p:pic>
        <p:nvPicPr>
          <p:cNvPr id="3" name="Picture 2" descr="undefined">
            <a:extLst>
              <a:ext uri="{FF2B5EF4-FFF2-40B4-BE49-F238E27FC236}">
                <a16:creationId xmlns:a16="http://schemas.microsoft.com/office/drawing/2014/main" id="{85AA8CE6-8D5C-5666-A036-CA499DA8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6" y="972850"/>
            <a:ext cx="3358016" cy="1888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undefined">
            <a:extLst>
              <a:ext uri="{FF2B5EF4-FFF2-40B4-BE49-F238E27FC236}">
                <a16:creationId xmlns:a16="http://schemas.microsoft.com/office/drawing/2014/main" id="{C4DD1D00-7342-3AB4-ADD7-D5BA0CA1D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5" t="10713" r="-1" b="9738"/>
          <a:stretch/>
        </p:blipFill>
        <p:spPr bwMode="auto">
          <a:xfrm>
            <a:off x="204285" y="2837345"/>
            <a:ext cx="3382849" cy="2042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16:creationId xmlns:a16="http://schemas.microsoft.com/office/drawing/2014/main" id="{105B8149-B3A3-5839-8B95-7D7648C3719C}"/>
              </a:ext>
            </a:extLst>
          </p:cNvPr>
          <p:cNvSpPr/>
          <p:nvPr/>
        </p:nvSpPr>
        <p:spPr>
          <a:xfrm>
            <a:off x="3824698" y="4635077"/>
            <a:ext cx="4574235" cy="339145"/>
          </a:xfrm>
          <a:prstGeom prst="wedgeRoundRectCallout">
            <a:avLst>
              <a:gd name="adj1" fmla="val -72814"/>
              <a:gd name="adj2" fmla="val -50251"/>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r>
              <a:rPr lang="en-GB" sz="1200" kern="150" dirty="0">
                <a:ea typeface="Calibri" panose="020F0502020204030204" pitchFamily="34" charset="0"/>
                <a:cs typeface="Times New Roman" panose="02020603050405020304" pitchFamily="18" charset="0"/>
              </a:rPr>
              <a:t>Identify which types of fire are shown in the photographs. </a:t>
            </a:r>
            <a:endParaRPr lang="en-GB" sz="1200" kern="1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0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177" y="227186"/>
            <a:ext cx="7990512" cy="891000"/>
          </a:xfrm>
        </p:spPr>
        <p:txBody>
          <a:bodyPr>
            <a:noAutofit/>
          </a:bodyPr>
          <a:lstStyle/>
          <a:p>
            <a:r>
              <a:rPr lang="en-GB" sz="2800" b="0" dirty="0"/>
              <a:t>Natural and human causes of wildfires</a:t>
            </a:r>
            <a:endParaRPr lang="en-GB" sz="2400" b="0" dirty="0">
              <a:solidFill>
                <a:schemeClr val="tx1"/>
              </a:solidFill>
            </a:endParaRPr>
          </a:p>
        </p:txBody>
      </p:sp>
      <p:sp>
        <p:nvSpPr>
          <p:cNvPr id="5" name="TextBox 4">
            <a:extLst>
              <a:ext uri="{FF2B5EF4-FFF2-40B4-BE49-F238E27FC236}">
                <a16:creationId xmlns:a16="http://schemas.microsoft.com/office/drawing/2014/main" id="{13557165-D282-642E-C86D-D30979CE7C03}"/>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9" name="Content Placeholder 8">
            <a:extLst>
              <a:ext uri="{FF2B5EF4-FFF2-40B4-BE49-F238E27FC236}">
                <a16:creationId xmlns:a16="http://schemas.microsoft.com/office/drawing/2014/main" id="{F26CC76B-46FB-C870-E095-5FF9C7206134}"/>
              </a:ext>
            </a:extLst>
          </p:cNvPr>
          <p:cNvSpPr>
            <a:spLocks noGrp="1"/>
          </p:cNvSpPr>
          <p:nvPr>
            <p:ph idx="1"/>
          </p:nvPr>
        </p:nvSpPr>
        <p:spPr>
          <a:xfrm>
            <a:off x="311700" y="850918"/>
            <a:ext cx="8520600" cy="2662237"/>
          </a:xfrm>
          <a:prstGeom prst="rect">
            <a:avLst/>
          </a:prstGeom>
        </p:spPr>
        <p:txBody>
          <a:bodyPr wrap="square">
            <a:spAutoFit/>
          </a:bodyPr>
          <a:lstStyle/>
          <a:p>
            <a:pPr marL="285750" indent="-285750">
              <a:buFont typeface="Arial" panose="020B0604020202020204" pitchFamily="34" charset="0"/>
              <a:buChar char="•"/>
            </a:pPr>
            <a:r>
              <a:rPr lang="en-GB" sz="1400" kern="150" dirty="0">
                <a:solidFill>
                  <a:schemeClr val="tx1"/>
                </a:solidFill>
                <a:effectLst/>
                <a:ea typeface="Calibri" panose="020F0502020204030204" pitchFamily="34" charset="0"/>
                <a:cs typeface="Times New Roman" panose="02020603050405020304" pitchFamily="18" charset="0"/>
              </a:rPr>
              <a:t>Wildfire ignition is caused naturally by lightning which strikes the Earth millions of times every day. </a:t>
            </a:r>
          </a:p>
          <a:p>
            <a:pPr marL="285750" indent="-285750">
              <a:buFont typeface="Arial" panose="020B0604020202020204" pitchFamily="34" charset="0"/>
              <a:buChar char="•"/>
            </a:pPr>
            <a:r>
              <a:rPr lang="en-GB" sz="1400" kern="150" dirty="0">
                <a:solidFill>
                  <a:schemeClr val="tx1"/>
                </a:solidFill>
                <a:effectLst/>
                <a:ea typeface="Calibri" panose="020F0502020204030204" pitchFamily="34" charset="0"/>
                <a:cs typeface="Times New Roman" panose="02020603050405020304" pitchFamily="18" charset="0"/>
              </a:rPr>
              <a:t>It may also be human induced, either accidently or deliberately. </a:t>
            </a:r>
          </a:p>
          <a:p>
            <a:pPr marL="285750" indent="-285750">
              <a:buFont typeface="Arial" panose="020B0604020202020204" pitchFamily="34" charset="0"/>
              <a:buChar char="•"/>
            </a:pPr>
            <a:r>
              <a:rPr lang="en-GB" sz="1400" dirty="0">
                <a:solidFill>
                  <a:schemeClr val="tx1"/>
                </a:solidFill>
                <a:effectLst/>
                <a:ea typeface="Calibri" panose="020F0502020204030204" pitchFamily="34" charset="0"/>
                <a:cs typeface="Times New Roman" panose="02020603050405020304" pitchFamily="18" charset="0"/>
              </a:rPr>
              <a:t>Certain global </a:t>
            </a:r>
            <a:r>
              <a:rPr lang="en-GB" sz="1400" b="1" dirty="0">
                <a:solidFill>
                  <a:schemeClr val="tx1"/>
                </a:solidFill>
                <a:effectLst/>
                <a:ea typeface="Calibri" panose="020F0502020204030204" pitchFamily="34" charset="0"/>
                <a:cs typeface="Times New Roman" panose="02020603050405020304" pitchFamily="18" charset="0"/>
              </a:rPr>
              <a:t>biomes</a:t>
            </a:r>
            <a:r>
              <a:rPr lang="en-GB" sz="1400" dirty="0">
                <a:solidFill>
                  <a:schemeClr val="tx1"/>
                </a:solidFill>
                <a:effectLst/>
                <a:ea typeface="Calibri" panose="020F0502020204030204" pitchFamily="34" charset="0"/>
                <a:cs typeface="Times New Roman" panose="02020603050405020304" pitchFamily="18" charset="0"/>
              </a:rPr>
              <a:t> (large-scale ecosystems) are susceptible to fire, including both grasslands and some forests (see Figure 1 on the next slide). For example, fire occurs frequently during the dry season in African Savannah and other grasslands because of lightning strikes, </a:t>
            </a:r>
          </a:p>
          <a:p>
            <a:pPr marL="285750" indent="-285750">
              <a:buFont typeface="Arial" panose="020B0604020202020204" pitchFamily="34" charset="0"/>
              <a:buChar char="•"/>
            </a:pPr>
            <a:r>
              <a:rPr lang="en-GB" sz="1400" dirty="0">
                <a:solidFill>
                  <a:schemeClr val="tx1"/>
                </a:solidFill>
                <a:effectLst/>
                <a:ea typeface="Calibri" panose="020F0502020204030204" pitchFamily="34" charset="0"/>
                <a:cs typeface="Times New Roman" panose="02020603050405020304" pitchFamily="18" charset="0"/>
              </a:rPr>
              <a:t>Fire is further encouraged in some environments by the presence of </a:t>
            </a:r>
            <a:r>
              <a:rPr lang="en-GB" sz="1400" b="1" dirty="0">
                <a:solidFill>
                  <a:schemeClr val="tx1"/>
                </a:solidFill>
                <a:effectLst/>
                <a:ea typeface="Calibri" panose="020F0502020204030204" pitchFamily="34" charset="0"/>
                <a:cs typeface="Times New Roman" panose="02020603050405020304" pitchFamily="18" charset="0"/>
              </a:rPr>
              <a:t>pyrophytic</a:t>
            </a:r>
            <a:r>
              <a:rPr lang="en-GB" sz="1400" dirty="0">
                <a:solidFill>
                  <a:schemeClr val="tx1"/>
                </a:solidFill>
                <a:effectLst/>
                <a:ea typeface="Calibri" panose="020F0502020204030204" pitchFamily="34" charset="0"/>
                <a:cs typeface="Times New Roman" panose="02020603050405020304" pitchFamily="18" charset="0"/>
              </a:rPr>
              <a:t> (‘fire-loving’) vegetation. These species have evolved and adapted in ways which mean that that regular burning is part of their natural reproductive cycle.</a:t>
            </a:r>
          </a:p>
        </p:txBody>
      </p:sp>
      <p:sp>
        <p:nvSpPr>
          <p:cNvPr id="10" name="Rounded Rectangular Callout 9">
            <a:extLst>
              <a:ext uri="{FF2B5EF4-FFF2-40B4-BE49-F238E27FC236}">
                <a16:creationId xmlns:a16="http://schemas.microsoft.com/office/drawing/2014/main" id="{1295B1C9-81A0-D5F0-98BE-40E9A86D569F}"/>
              </a:ext>
            </a:extLst>
          </p:cNvPr>
          <p:cNvSpPr/>
          <p:nvPr/>
        </p:nvSpPr>
        <p:spPr>
          <a:xfrm>
            <a:off x="1188579" y="3577831"/>
            <a:ext cx="3383421" cy="1118111"/>
          </a:xfrm>
          <a:prstGeom prst="wedgeRoundRectCallout">
            <a:avLst>
              <a:gd name="adj1" fmla="val 62369"/>
              <a:gd name="adj2" fmla="val -31264"/>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r>
              <a:rPr lang="en-GB" sz="1200" b="1" dirty="0"/>
              <a:t>Study Figure 1 on the next slide</a:t>
            </a:r>
            <a:r>
              <a:rPr lang="en-GB" sz="1200" dirty="0"/>
              <a:t>. Create a table naming </a:t>
            </a:r>
            <a:r>
              <a:rPr lang="en-GB" sz="1200" b="1" dirty="0"/>
              <a:t>three</a:t>
            </a:r>
            <a:r>
              <a:rPr lang="en-GB" sz="1200" dirty="0"/>
              <a:t> world biomes where wildfires occur naturally. Add details to the table showing the </a:t>
            </a:r>
            <a:r>
              <a:rPr lang="en-GB" sz="1200" b="1" dirty="0"/>
              <a:t>impacts</a:t>
            </a:r>
            <a:r>
              <a:rPr lang="en-GB" sz="1200" dirty="0"/>
              <a:t> of wildfires in your chosen biomes.</a:t>
            </a:r>
          </a:p>
        </p:txBody>
      </p:sp>
      <p:pic>
        <p:nvPicPr>
          <p:cNvPr id="3" name="Picture 2">
            <a:extLst>
              <a:ext uri="{FF2B5EF4-FFF2-40B4-BE49-F238E27FC236}">
                <a16:creationId xmlns:a16="http://schemas.microsoft.com/office/drawing/2014/main" id="{275D2A36-266B-FE0E-ADFB-B7118AEB2D43}"/>
              </a:ext>
            </a:extLst>
          </p:cNvPr>
          <p:cNvPicPr>
            <a:picLocks noChangeAspect="1"/>
          </p:cNvPicPr>
          <p:nvPr/>
        </p:nvPicPr>
        <p:blipFill>
          <a:blip r:embed="rId2"/>
          <a:stretch>
            <a:fillRect/>
          </a:stretch>
        </p:blipFill>
        <p:spPr>
          <a:xfrm>
            <a:off x="5080398" y="3262030"/>
            <a:ext cx="2473037" cy="1819181"/>
          </a:xfrm>
          <a:prstGeom prst="rect">
            <a:avLst/>
          </a:prstGeom>
        </p:spPr>
      </p:pic>
    </p:spTree>
    <p:extLst>
      <p:ext uri="{BB962C8B-B14F-4D97-AF65-F5344CB8AC3E}">
        <p14:creationId xmlns:p14="http://schemas.microsoft.com/office/powerpoint/2010/main" val="35551189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9A18-E6FA-17E9-498E-F0C17BA88F8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871CBDF-9BE6-969F-454F-58CB13BE63C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A6438FC-6988-BD2F-7FBE-6CEC490888F8}"/>
              </a:ext>
            </a:extLst>
          </p:cNvPr>
          <p:cNvPicPr>
            <a:picLocks noChangeAspect="1"/>
          </p:cNvPicPr>
          <p:nvPr/>
        </p:nvPicPr>
        <p:blipFill>
          <a:blip r:embed="rId2"/>
          <a:stretch>
            <a:fillRect/>
          </a:stretch>
        </p:blipFill>
        <p:spPr>
          <a:xfrm>
            <a:off x="311700" y="1"/>
            <a:ext cx="8832300" cy="5143500"/>
          </a:xfrm>
          <a:prstGeom prst="rect">
            <a:avLst/>
          </a:prstGeom>
        </p:spPr>
      </p:pic>
    </p:spTree>
    <p:extLst>
      <p:ext uri="{BB962C8B-B14F-4D97-AF65-F5344CB8AC3E}">
        <p14:creationId xmlns:p14="http://schemas.microsoft.com/office/powerpoint/2010/main" val="169350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30003" y="194873"/>
            <a:ext cx="7516997" cy="563877"/>
          </a:xfrm>
          <a:prstGeom prst="rect">
            <a:avLst/>
          </a:prstGeom>
        </p:spPr>
        <p:txBody>
          <a:bodyPr vert="horz" lIns="0" tIns="0" rIns="0" bIns="0" rtlCol="0" anchor="t">
            <a:no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sz="2400" dirty="0">
                <a:solidFill>
                  <a:schemeClr val="tx1"/>
                </a:solidFill>
                <a:latin typeface="+mj-lt"/>
              </a:rPr>
              <a:t>Physical factors favouring the growth and spread of wildfires</a:t>
            </a:r>
            <a:br>
              <a:rPr lang="en-GB" sz="2400" dirty="0">
                <a:solidFill>
                  <a:schemeClr val="tx1"/>
                </a:solidFill>
                <a:latin typeface="+mj-lt"/>
              </a:rPr>
            </a:br>
            <a:endParaRPr lang="en-GB" sz="2400" dirty="0">
              <a:solidFill>
                <a:schemeClr val="tx1"/>
              </a:solidFill>
              <a:latin typeface="+mn-lt"/>
            </a:endParaRPr>
          </a:p>
        </p:txBody>
      </p:sp>
      <p:sp>
        <p:nvSpPr>
          <p:cNvPr id="6" name="Content Placeholder 2"/>
          <p:cNvSpPr>
            <a:spLocks noGrp="1"/>
          </p:cNvSpPr>
          <p:nvPr>
            <p:ph idx="1"/>
          </p:nvPr>
        </p:nvSpPr>
        <p:spPr>
          <a:xfrm>
            <a:off x="230003" y="1012749"/>
            <a:ext cx="7791440" cy="3635451"/>
          </a:xfrm>
        </p:spPr>
        <p:txBody>
          <a:bodyPr>
            <a:noAutofit/>
          </a:bodyPr>
          <a:lstStyle/>
          <a:p>
            <a:pPr marL="285750" indent="-285750">
              <a:lnSpc>
                <a:spcPct val="102000"/>
              </a:lnSpc>
              <a:spcAft>
                <a:spcPts val="800"/>
              </a:spcAft>
              <a:buFont typeface="Arial" panose="020B0604020202020204" pitchFamily="34" charset="0"/>
              <a:buChar char="•"/>
            </a:pPr>
            <a:r>
              <a:rPr lang="en-GB" sz="1600" b="1" dirty="0">
                <a:solidFill>
                  <a:schemeClr val="tx1"/>
                </a:solidFill>
                <a:ea typeface="Calibri" panose="020F0502020204030204" pitchFamily="34" charset="0"/>
                <a:cs typeface="Times New Roman" panose="02020603050405020304" pitchFamily="18" charset="0"/>
              </a:rPr>
              <a:t>F</a:t>
            </a:r>
            <a:r>
              <a:rPr lang="en-GB" sz="1600" b="1" dirty="0">
                <a:solidFill>
                  <a:schemeClr val="tx1"/>
                </a:solidFill>
                <a:effectLst/>
                <a:ea typeface="Calibri" panose="020F0502020204030204" pitchFamily="34" charset="0"/>
                <a:cs typeface="Times New Roman" panose="02020603050405020304" pitchFamily="18" charset="0"/>
              </a:rPr>
              <a:t>orest</a:t>
            </a:r>
            <a:r>
              <a:rPr lang="en-GB" sz="1600" dirty="0">
                <a:solidFill>
                  <a:schemeClr val="tx1"/>
                </a:solidFill>
                <a:effectLst/>
                <a:ea typeface="Calibri" panose="020F0502020204030204" pitchFamily="34" charset="0"/>
                <a:cs typeface="Times New Roman" panose="02020603050405020304" pitchFamily="18" charset="0"/>
              </a:rPr>
              <a:t> </a:t>
            </a:r>
            <a:r>
              <a:rPr lang="en-GB" sz="1600" b="1" dirty="0">
                <a:solidFill>
                  <a:schemeClr val="tx1"/>
                </a:solidFill>
                <a:effectLst/>
                <a:ea typeface="Calibri" panose="020F0502020204030204" pitchFamily="34" charset="0"/>
                <a:cs typeface="Times New Roman" panose="02020603050405020304" pitchFamily="18" charset="0"/>
              </a:rPr>
              <a:t>fires</a:t>
            </a:r>
            <a:r>
              <a:rPr lang="en-GB" sz="1600" dirty="0">
                <a:solidFill>
                  <a:schemeClr val="tx1"/>
                </a:solidFill>
                <a:effectLst/>
                <a:ea typeface="Calibri" panose="020F0502020204030204" pitchFamily="34" charset="0"/>
                <a:cs typeface="Times New Roman" panose="02020603050405020304" pitchFamily="18" charset="0"/>
              </a:rPr>
              <a:t> have the greatest potential to become </a:t>
            </a:r>
            <a:r>
              <a:rPr lang="en-GB" sz="1600" b="1" dirty="0">
                <a:solidFill>
                  <a:schemeClr val="tx1"/>
                </a:solidFill>
                <a:effectLst/>
                <a:ea typeface="Calibri" panose="020F0502020204030204" pitchFamily="34" charset="0"/>
                <a:cs typeface="Times New Roman" panose="02020603050405020304" pitchFamily="18" charset="0"/>
              </a:rPr>
              <a:t>megafires</a:t>
            </a:r>
            <a:r>
              <a:rPr lang="en-GB" sz="1600" dirty="0">
                <a:solidFill>
                  <a:schemeClr val="tx1"/>
                </a:solidFill>
                <a:effectLst/>
                <a:ea typeface="Calibri" panose="020F0502020204030204" pitchFamily="34" charset="0"/>
                <a:cs typeface="Times New Roman" panose="02020603050405020304" pitchFamily="18" charset="0"/>
              </a:rPr>
              <a:t> due to their greater store of combustible material. </a:t>
            </a:r>
          </a:p>
          <a:p>
            <a:pPr marL="285750" indent="-285750">
              <a:lnSpc>
                <a:spcPct val="102000"/>
              </a:lnSpc>
              <a:spcAft>
                <a:spcPts val="800"/>
              </a:spcAft>
              <a:buFont typeface="Arial" panose="020B0604020202020204" pitchFamily="34" charset="0"/>
              <a:buChar char="•"/>
            </a:pPr>
            <a:r>
              <a:rPr lang="en-GB" sz="1600" b="1" kern="150" dirty="0">
                <a:solidFill>
                  <a:schemeClr val="tx1"/>
                </a:solidFill>
                <a:effectLst/>
                <a:ea typeface="Calibri" panose="020F0502020204030204" pitchFamily="34" charset="0"/>
                <a:cs typeface="Times New Roman" panose="02020603050405020304" pitchFamily="18" charset="0"/>
              </a:rPr>
              <a:t>Climate</a:t>
            </a:r>
            <a:r>
              <a:rPr lang="en-GB" sz="1600" kern="150" dirty="0">
                <a:solidFill>
                  <a:schemeClr val="tx1"/>
                </a:solidFill>
                <a:effectLst/>
                <a:ea typeface="Calibri" panose="020F0502020204030204" pitchFamily="34" charset="0"/>
                <a:cs typeface="Times New Roman" panose="02020603050405020304" pitchFamily="18" charset="0"/>
              </a:rPr>
              <a:t> and local </a:t>
            </a:r>
            <a:r>
              <a:rPr lang="en-GB" sz="1600" b="1" kern="150" dirty="0">
                <a:solidFill>
                  <a:schemeClr val="tx1"/>
                </a:solidFill>
                <a:effectLst/>
                <a:ea typeface="Calibri" panose="020F0502020204030204" pitchFamily="34" charset="0"/>
                <a:cs typeface="Times New Roman" panose="02020603050405020304" pitchFamily="18" charset="0"/>
              </a:rPr>
              <a:t>weather</a:t>
            </a:r>
            <a:r>
              <a:rPr lang="en-GB" sz="1600" kern="150" dirty="0">
                <a:solidFill>
                  <a:schemeClr val="tx1"/>
                </a:solidFill>
                <a:effectLst/>
                <a:ea typeface="Calibri" panose="020F0502020204030204" pitchFamily="34" charset="0"/>
                <a:cs typeface="Times New Roman" panose="02020603050405020304" pitchFamily="18" charset="0"/>
              </a:rPr>
              <a:t> conditions (refer to Figure 1), including wind speed and direction, help determine the timing and </a:t>
            </a:r>
            <a:r>
              <a:rPr lang="en-GB" sz="1600" b="1" kern="150" dirty="0">
                <a:solidFill>
                  <a:schemeClr val="tx1"/>
                </a:solidFill>
                <a:effectLst/>
                <a:ea typeface="Calibri" panose="020F0502020204030204" pitchFamily="34" charset="0"/>
                <a:cs typeface="Times New Roman" panose="02020603050405020304" pitchFamily="18" charset="0"/>
              </a:rPr>
              <a:t>spatial extent </a:t>
            </a:r>
            <a:r>
              <a:rPr lang="en-GB" sz="1600" kern="150" dirty="0">
                <a:solidFill>
                  <a:schemeClr val="tx1"/>
                </a:solidFill>
                <a:effectLst/>
                <a:ea typeface="Calibri" panose="020F0502020204030204" pitchFamily="34" charset="0"/>
                <a:cs typeface="Times New Roman" panose="02020603050405020304" pitchFamily="18" charset="0"/>
              </a:rPr>
              <a:t>of wildfire events and consequent human losses of life and property. </a:t>
            </a:r>
          </a:p>
          <a:p>
            <a:pPr marL="285750" indent="-285750">
              <a:lnSpc>
                <a:spcPct val="102000"/>
              </a:lnSpc>
              <a:spcAft>
                <a:spcPts val="800"/>
              </a:spcAft>
              <a:buFont typeface="Arial" panose="020B0604020202020204" pitchFamily="34" charset="0"/>
              <a:buChar char="•"/>
            </a:pPr>
            <a:r>
              <a:rPr lang="en-GB" sz="1600" b="1" kern="150" dirty="0">
                <a:solidFill>
                  <a:schemeClr val="tx1"/>
                </a:solidFill>
                <a:effectLst/>
                <a:ea typeface="Calibri" panose="020F0502020204030204" pitchFamily="34" charset="0"/>
                <a:cs typeface="Times New Roman" panose="02020603050405020304" pitchFamily="18" charset="0"/>
              </a:rPr>
              <a:t>Relief</a:t>
            </a:r>
            <a:r>
              <a:rPr lang="en-GB" sz="1600" kern="150" dirty="0">
                <a:solidFill>
                  <a:schemeClr val="tx1"/>
                </a:solidFill>
                <a:effectLst/>
                <a:ea typeface="Calibri" panose="020F0502020204030204" pitchFamily="34" charset="0"/>
                <a:cs typeface="Times New Roman" panose="02020603050405020304" pitchFamily="18" charset="0"/>
              </a:rPr>
              <a:t> is an important factor because fire moves faster as it moves uphill (speed doubles with every 10</a:t>
            </a:r>
            <a:r>
              <a:rPr lang="en-GB" sz="1600" dirty="0">
                <a:solidFill>
                  <a:schemeClr val="tx1"/>
                </a:solidFill>
                <a:effectLst/>
                <a:latin typeface="Arial" panose="020B0604020202020204" pitchFamily="34" charset="0"/>
              </a:rPr>
              <a:t>°</a:t>
            </a:r>
            <a:r>
              <a:rPr lang="en-GB" sz="1600" kern="150" dirty="0">
                <a:solidFill>
                  <a:schemeClr val="tx1"/>
                </a:solidFill>
                <a:effectLst/>
                <a:ea typeface="Calibri" panose="020F0502020204030204" pitchFamily="34" charset="0"/>
                <a:cs typeface="Times New Roman" panose="02020603050405020304" pitchFamily="18" charset="0"/>
              </a:rPr>
              <a:t> increase in slope as the advancing fire front is directed towards the base of the flammable biomass). </a:t>
            </a:r>
          </a:p>
          <a:p>
            <a:pPr marL="285750" indent="-285750">
              <a:lnSpc>
                <a:spcPct val="102000"/>
              </a:lnSpc>
              <a:spcAft>
                <a:spcPts val="800"/>
              </a:spcAft>
              <a:buFont typeface="Arial" panose="020B0604020202020204" pitchFamily="34" charset="0"/>
              <a:buChar char="•"/>
            </a:pPr>
            <a:r>
              <a:rPr lang="en-GB" sz="1600" kern="150" dirty="0">
                <a:solidFill>
                  <a:schemeClr val="tx1"/>
                </a:solidFill>
                <a:effectLst/>
                <a:ea typeface="Calibri" panose="020F0502020204030204" pitchFamily="34" charset="0"/>
                <a:cs typeface="Times New Roman" panose="02020603050405020304" pitchFamily="18" charset="0"/>
              </a:rPr>
              <a:t>Wildfire hazards are quantified using the </a:t>
            </a:r>
            <a:r>
              <a:rPr lang="en-GB" sz="1600" b="1" kern="150" dirty="0" err="1">
                <a:solidFill>
                  <a:schemeClr val="tx1"/>
                </a:solidFill>
                <a:effectLst/>
                <a:ea typeface="Calibri" panose="020F0502020204030204" pitchFamily="34" charset="0"/>
                <a:cs typeface="Times New Roman" panose="02020603050405020304" pitchFamily="18" charset="0"/>
              </a:rPr>
              <a:t>fireline</a:t>
            </a:r>
            <a:r>
              <a:rPr lang="en-GB" sz="1600" b="1" kern="150" dirty="0">
                <a:solidFill>
                  <a:schemeClr val="tx1"/>
                </a:solidFill>
                <a:effectLst/>
                <a:ea typeface="Calibri" panose="020F0502020204030204" pitchFamily="34" charset="0"/>
                <a:cs typeface="Times New Roman" panose="02020603050405020304" pitchFamily="18" charset="0"/>
              </a:rPr>
              <a:t> intensity</a:t>
            </a:r>
            <a:r>
              <a:rPr lang="en-GB" sz="1600" kern="150" dirty="0">
                <a:solidFill>
                  <a:schemeClr val="tx1"/>
                </a:solidFill>
                <a:effectLst/>
                <a:ea typeface="Calibri" panose="020F0502020204030204" pitchFamily="34" charset="0"/>
                <a:cs typeface="Times New Roman" panose="02020603050405020304" pitchFamily="18" charset="0"/>
              </a:rPr>
              <a:t> </a:t>
            </a:r>
            <a:r>
              <a:rPr lang="en-GB" sz="1600" b="1" kern="150" dirty="0">
                <a:solidFill>
                  <a:schemeClr val="tx1"/>
                </a:solidFill>
                <a:effectLst/>
                <a:ea typeface="Calibri" panose="020F0502020204030204" pitchFamily="34" charset="0"/>
                <a:cs typeface="Times New Roman" panose="02020603050405020304" pitchFamily="18" charset="0"/>
              </a:rPr>
              <a:t>scale</a:t>
            </a:r>
            <a:r>
              <a:rPr lang="en-GB" sz="1600" kern="150" dirty="0">
                <a:solidFill>
                  <a:schemeClr val="tx1"/>
                </a:solidFill>
                <a:effectLst/>
                <a:ea typeface="Calibri" panose="020F0502020204030204" pitchFamily="34" charset="0"/>
                <a:cs typeface="Times New Roman" panose="02020603050405020304" pitchFamily="18" charset="0"/>
              </a:rPr>
              <a:t>. This measures the rate of energy or heat release per unit time per unit length of fire front. Naturally occurring wildfires typically have a </a:t>
            </a:r>
            <a:r>
              <a:rPr lang="en-GB" sz="1600" kern="150" dirty="0" err="1">
                <a:solidFill>
                  <a:schemeClr val="tx1"/>
                </a:solidFill>
                <a:effectLst/>
                <a:ea typeface="Calibri" panose="020F0502020204030204" pitchFamily="34" charset="0"/>
                <a:cs typeface="Times New Roman" panose="02020603050405020304" pitchFamily="18" charset="0"/>
              </a:rPr>
              <a:t>fireline</a:t>
            </a:r>
            <a:r>
              <a:rPr lang="en-GB" sz="1600" kern="150" dirty="0">
                <a:solidFill>
                  <a:schemeClr val="tx1"/>
                </a:solidFill>
                <a:effectLst/>
                <a:ea typeface="Calibri" panose="020F0502020204030204" pitchFamily="34" charset="0"/>
                <a:cs typeface="Times New Roman" panose="02020603050405020304" pitchFamily="18" charset="0"/>
              </a:rPr>
              <a:t> intensity of around 10,000 kilowatts per metre, although some megafires reach 100,000 kilowatts per metre. </a:t>
            </a:r>
          </a:p>
        </p:txBody>
      </p:sp>
      <p:sp>
        <p:nvSpPr>
          <p:cNvPr id="3" name="TextBox 2">
            <a:extLst>
              <a:ext uri="{FF2B5EF4-FFF2-40B4-BE49-F238E27FC236}">
                <a16:creationId xmlns:a16="http://schemas.microsoft.com/office/drawing/2014/main" id="{EF5CF913-0A1B-18B3-D949-022FEC928FDE}"/>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Tree>
    <p:extLst>
      <p:ext uri="{BB962C8B-B14F-4D97-AF65-F5344CB8AC3E}">
        <p14:creationId xmlns:p14="http://schemas.microsoft.com/office/powerpoint/2010/main" val="192355242"/>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955" y="104525"/>
            <a:ext cx="6474738" cy="891000"/>
          </a:xfrm>
        </p:spPr>
        <p:txBody>
          <a:bodyPr>
            <a:noAutofit/>
          </a:bodyPr>
          <a:lstStyle/>
          <a:p>
            <a:r>
              <a:rPr lang="en-GB" b="0" dirty="0"/>
              <a:t>Human factors favouring the growth and spread of wildfires</a:t>
            </a:r>
            <a:br>
              <a:rPr lang="en-GB" dirty="0"/>
            </a:br>
            <a:endParaRPr lang="en-GB" sz="2400" dirty="0"/>
          </a:p>
        </p:txBody>
      </p:sp>
      <p:sp>
        <p:nvSpPr>
          <p:cNvPr id="4" name="TextBox 3">
            <a:extLst>
              <a:ext uri="{FF2B5EF4-FFF2-40B4-BE49-F238E27FC236}">
                <a16:creationId xmlns:a16="http://schemas.microsoft.com/office/drawing/2014/main" id="{9C5DD8BD-BAF1-B43A-483D-E83A58773066}"/>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5" name="Rectangle 4">
            <a:extLst>
              <a:ext uri="{FF2B5EF4-FFF2-40B4-BE49-F238E27FC236}">
                <a16:creationId xmlns:a16="http://schemas.microsoft.com/office/drawing/2014/main" id="{82737B34-AFF6-27CE-2C0C-CC0F2019AF9A}"/>
              </a:ext>
            </a:extLst>
          </p:cNvPr>
          <p:cNvSpPr/>
          <p:nvPr/>
        </p:nvSpPr>
        <p:spPr>
          <a:xfrm>
            <a:off x="163955" y="1246879"/>
            <a:ext cx="7997912" cy="2791662"/>
          </a:xfrm>
          <a:prstGeom prst="rect">
            <a:avLst/>
          </a:prstGeom>
        </p:spPr>
        <p:txBody>
          <a:bodyPr wrap="square">
            <a:spAutoFit/>
          </a:bodyPr>
          <a:lstStyle/>
          <a:p>
            <a:pPr marL="285750" indent="-285750">
              <a:lnSpc>
                <a:spcPct val="102000"/>
              </a:lnSpc>
              <a:spcAft>
                <a:spcPts val="800"/>
              </a:spcAft>
              <a:buFont typeface="Arial" panose="020B0604020202020204" pitchFamily="34" charset="0"/>
              <a:buChar char="•"/>
            </a:pPr>
            <a:r>
              <a:rPr lang="en-GB" sz="1600" b="1" kern="150" dirty="0">
                <a:effectLst/>
                <a:latin typeface="+mn-lt"/>
                <a:ea typeface="Calibri" panose="020F0502020204030204" pitchFamily="34" charset="0"/>
                <a:cs typeface="Times New Roman" panose="02020603050405020304" pitchFamily="18" charset="0"/>
              </a:rPr>
              <a:t>Population growth in rural-urban fringe areas </a:t>
            </a:r>
            <a:r>
              <a:rPr lang="en-GB" sz="1600" kern="150" dirty="0">
                <a:effectLst/>
                <a:latin typeface="+mn-lt"/>
                <a:ea typeface="Calibri" panose="020F0502020204030204" pitchFamily="34" charset="0"/>
                <a:cs typeface="Times New Roman" panose="02020603050405020304" pitchFamily="18" charset="0"/>
              </a:rPr>
              <a:t>in many countries has meant more homes and infrastructure, including power cables, near flammable forests — thereby increasing the </a:t>
            </a:r>
            <a:r>
              <a:rPr lang="en-GB" sz="1600" b="1" kern="150" dirty="0">
                <a:effectLst/>
                <a:latin typeface="+mn-lt"/>
                <a:ea typeface="Calibri" panose="020F0502020204030204" pitchFamily="34" charset="0"/>
                <a:cs typeface="Times New Roman" panose="02020603050405020304" pitchFamily="18" charset="0"/>
              </a:rPr>
              <a:t>disaster risk potential</a:t>
            </a:r>
            <a:r>
              <a:rPr lang="en-GB" sz="1600" kern="150" dirty="0">
                <a:effectLst/>
                <a:latin typeface="+mn-lt"/>
                <a:ea typeface="Calibri" panose="020F0502020204030204" pitchFamily="34" charset="0"/>
                <a:cs typeface="Times New Roman" panose="02020603050405020304" pitchFamily="18" charset="0"/>
              </a:rPr>
              <a:t>. </a:t>
            </a:r>
          </a:p>
          <a:p>
            <a:pPr marL="285750" indent="-285750">
              <a:lnSpc>
                <a:spcPct val="102000"/>
              </a:lnSpc>
              <a:spcAft>
                <a:spcPts val="800"/>
              </a:spcAft>
              <a:buFont typeface="Arial" panose="020B0604020202020204" pitchFamily="34" charset="0"/>
              <a:buChar char="•"/>
            </a:pPr>
            <a:r>
              <a:rPr lang="en-GB" sz="1600" b="1" kern="150" dirty="0">
                <a:effectLst/>
                <a:latin typeface="+mn-lt"/>
                <a:ea typeface="Calibri" panose="020F0502020204030204" pitchFamily="34" charset="0"/>
                <a:cs typeface="Times New Roman" panose="02020603050405020304" pitchFamily="18" charset="0"/>
              </a:rPr>
              <a:t>Anthropogenic climate change </a:t>
            </a:r>
            <a:r>
              <a:rPr lang="en-GB" sz="1600" kern="150" dirty="0">
                <a:effectLst/>
                <a:latin typeface="+mn-lt"/>
                <a:ea typeface="Calibri" panose="020F0502020204030204" pitchFamily="34" charset="0"/>
                <a:cs typeface="Times New Roman" panose="02020603050405020304" pitchFamily="18" charset="0"/>
              </a:rPr>
              <a:t>is affecting the geography of wildfires too. Canada’s recent megafires are linked with unusually warm drought conditions. The World Weather Attribution (WWA) research group believes recent heatwaves in North America and Europe would be ‘virtually impossible’ without climate change.</a:t>
            </a:r>
          </a:p>
          <a:p>
            <a:pPr marL="285750" indent="-285750">
              <a:lnSpc>
                <a:spcPct val="102000"/>
              </a:lnSpc>
              <a:spcAft>
                <a:spcPts val="800"/>
              </a:spcAft>
              <a:buFont typeface="Arial" panose="020B0604020202020204" pitchFamily="34" charset="0"/>
              <a:buChar char="•"/>
            </a:pPr>
            <a:r>
              <a:rPr lang="en-GB" sz="1600" kern="150" dirty="0">
                <a:latin typeface="+mn-lt"/>
                <a:ea typeface="Calibri" panose="020F0502020204030204" pitchFamily="34" charset="0"/>
                <a:cs typeface="Times New Roman" panose="02020603050405020304" pitchFamily="18" charset="0"/>
              </a:rPr>
              <a:t>Also, t</a:t>
            </a:r>
            <a:r>
              <a:rPr lang="en-GB" sz="1600" kern="150" dirty="0">
                <a:effectLst/>
                <a:latin typeface="+mn-lt"/>
                <a:ea typeface="Calibri" panose="020F0502020204030204" pitchFamily="34" charset="0"/>
                <a:cs typeface="Times New Roman" panose="02020603050405020304" pitchFamily="18" charset="0"/>
              </a:rPr>
              <a:t>he rise of 24-hour news reporting across media platforms shapes people’s </a:t>
            </a:r>
            <a:r>
              <a:rPr lang="en-GB" sz="1600" b="1" kern="150" dirty="0">
                <a:effectLst/>
                <a:latin typeface="+mn-lt"/>
                <a:ea typeface="Calibri" panose="020F0502020204030204" pitchFamily="34" charset="0"/>
                <a:cs typeface="Times New Roman" panose="02020603050405020304" pitchFamily="18" charset="0"/>
              </a:rPr>
              <a:t>perception</a:t>
            </a:r>
            <a:r>
              <a:rPr lang="en-GB" sz="1600" kern="150" dirty="0">
                <a:effectLst/>
                <a:latin typeface="+mn-lt"/>
                <a:ea typeface="Calibri" panose="020F0502020204030204" pitchFamily="34" charset="0"/>
                <a:cs typeface="Times New Roman" panose="02020603050405020304" pitchFamily="18" charset="0"/>
              </a:rPr>
              <a:t> that the world is increasingly fiery. </a:t>
            </a:r>
          </a:p>
        </p:txBody>
      </p:sp>
    </p:spTree>
    <p:extLst>
      <p:ext uri="{BB962C8B-B14F-4D97-AF65-F5344CB8AC3E}">
        <p14:creationId xmlns:p14="http://schemas.microsoft.com/office/powerpoint/2010/main" val="405009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143898"/>
            <a:ext cx="5775158" cy="626951"/>
          </a:xfrm>
        </p:spPr>
        <p:txBody>
          <a:bodyPr>
            <a:noAutofit/>
          </a:bodyPr>
          <a:lstStyle/>
          <a:p>
            <a:r>
              <a:rPr lang="en-GB" b="0" dirty="0"/>
              <a:t>Recent wildfire impacts</a:t>
            </a:r>
            <a:br>
              <a:rPr lang="en-GB" b="0" dirty="0"/>
            </a:br>
            <a:br>
              <a:rPr lang="en-GB" b="0" dirty="0"/>
            </a:br>
            <a:endParaRPr lang="en-GB" sz="2400" b="0" dirty="0"/>
          </a:p>
        </p:txBody>
      </p:sp>
      <p:sp>
        <p:nvSpPr>
          <p:cNvPr id="3" name="TextBox 2">
            <a:extLst>
              <a:ext uri="{FF2B5EF4-FFF2-40B4-BE49-F238E27FC236}">
                <a16:creationId xmlns:a16="http://schemas.microsoft.com/office/drawing/2014/main" id="{D36976BA-E346-3A6E-3599-A67EB9422F4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pic>
        <p:nvPicPr>
          <p:cNvPr id="6" name="Picture 5">
            <a:extLst>
              <a:ext uri="{FF2B5EF4-FFF2-40B4-BE49-F238E27FC236}">
                <a16:creationId xmlns:a16="http://schemas.microsoft.com/office/drawing/2014/main" id="{F5051488-9FED-397E-E3F5-63ADF681057A}"/>
              </a:ext>
            </a:extLst>
          </p:cNvPr>
          <p:cNvPicPr>
            <a:picLocks noChangeAspect="1"/>
          </p:cNvPicPr>
          <p:nvPr/>
        </p:nvPicPr>
        <p:blipFill>
          <a:blip r:embed="rId2"/>
          <a:stretch>
            <a:fillRect/>
          </a:stretch>
        </p:blipFill>
        <p:spPr>
          <a:xfrm>
            <a:off x="2223655" y="770849"/>
            <a:ext cx="4862945" cy="3987902"/>
          </a:xfrm>
          <a:prstGeom prst="rect">
            <a:avLst/>
          </a:prstGeom>
        </p:spPr>
      </p:pic>
      <p:sp>
        <p:nvSpPr>
          <p:cNvPr id="9" name="Rounded Rectangular Callout 7">
            <a:extLst>
              <a:ext uri="{FF2B5EF4-FFF2-40B4-BE49-F238E27FC236}">
                <a16:creationId xmlns:a16="http://schemas.microsoft.com/office/drawing/2014/main" id="{545A9DCD-C55C-42C3-A7BC-A3D9242BCD80}"/>
              </a:ext>
            </a:extLst>
          </p:cNvPr>
          <p:cNvSpPr/>
          <p:nvPr/>
        </p:nvSpPr>
        <p:spPr>
          <a:xfrm>
            <a:off x="313267" y="1210089"/>
            <a:ext cx="1530158" cy="2464444"/>
          </a:xfrm>
          <a:prstGeom prst="wedgeRoundRectCallout">
            <a:avLst>
              <a:gd name="adj1" fmla="val 73550"/>
              <a:gd name="adj2" fmla="val -21850"/>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r>
              <a:rPr lang="en-GB" kern="150" dirty="0">
                <a:ea typeface="Calibri" panose="020F0502020204030204" pitchFamily="34" charset="0"/>
                <a:cs typeface="Times New Roman" panose="02020603050405020304" pitchFamily="18" charset="0"/>
              </a:rPr>
              <a:t>Choose </a:t>
            </a:r>
            <a:r>
              <a:rPr lang="en-GB" b="1" kern="150" dirty="0">
                <a:ea typeface="Calibri" panose="020F0502020204030204" pitchFamily="34" charset="0"/>
                <a:cs typeface="Times New Roman" panose="02020603050405020304" pitchFamily="18" charset="0"/>
              </a:rPr>
              <a:t>one</a:t>
            </a:r>
            <a:r>
              <a:rPr lang="en-GB" kern="150" dirty="0">
                <a:ea typeface="Calibri" panose="020F0502020204030204" pitchFamily="34" charset="0"/>
                <a:cs typeface="Times New Roman" panose="02020603050405020304" pitchFamily="18" charset="0"/>
              </a:rPr>
              <a:t> case study from Table 1 and carry out your own </a:t>
            </a:r>
            <a:r>
              <a:rPr lang="en-GB" b="1" kern="150" dirty="0">
                <a:ea typeface="Calibri" panose="020F0502020204030204" pitchFamily="34" charset="0"/>
                <a:cs typeface="Times New Roman" panose="02020603050405020304" pitchFamily="18" charset="0"/>
              </a:rPr>
              <a:t>secondary research </a:t>
            </a:r>
            <a:r>
              <a:rPr lang="en-GB" kern="150" dirty="0">
                <a:ea typeface="Calibri" panose="020F0502020204030204" pitchFamily="34" charset="0"/>
                <a:cs typeface="Times New Roman" panose="02020603050405020304" pitchFamily="18" charset="0"/>
              </a:rPr>
              <a:t>to find out more about what happened.</a:t>
            </a:r>
            <a:endParaRPr lang="en-GB" kern="1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81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 y="205979"/>
            <a:ext cx="6733673" cy="891000"/>
          </a:xfrm>
        </p:spPr>
        <p:txBody>
          <a:bodyPr>
            <a:noAutofit/>
          </a:bodyPr>
          <a:lstStyle/>
          <a:p>
            <a:r>
              <a:rPr lang="en-GB" b="0" dirty="0"/>
              <a:t>Wildfire impacts:</a:t>
            </a:r>
            <a:br>
              <a:rPr lang="en-GB" b="0" dirty="0"/>
            </a:br>
            <a:r>
              <a:rPr lang="en-GB" b="0" dirty="0"/>
              <a:t>larger-scale links and connections</a:t>
            </a:r>
            <a:br>
              <a:rPr lang="en-GB" dirty="0"/>
            </a:br>
            <a:endParaRPr lang="en-GB" sz="2400" b="0" dirty="0"/>
          </a:p>
        </p:txBody>
      </p:sp>
      <p:sp>
        <p:nvSpPr>
          <p:cNvPr id="4" name="TextBox 3">
            <a:extLst>
              <a:ext uri="{FF2B5EF4-FFF2-40B4-BE49-F238E27FC236}">
                <a16:creationId xmlns:a16="http://schemas.microsoft.com/office/drawing/2014/main" id="{EAEC6831-F43E-BC7B-458B-258F0B254B1A}"/>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7" name="Rectangle 6">
            <a:extLst>
              <a:ext uri="{FF2B5EF4-FFF2-40B4-BE49-F238E27FC236}">
                <a16:creationId xmlns:a16="http://schemas.microsoft.com/office/drawing/2014/main" id="{23423661-2BF7-3374-8486-4D6934F00107}"/>
              </a:ext>
            </a:extLst>
          </p:cNvPr>
          <p:cNvSpPr/>
          <p:nvPr/>
        </p:nvSpPr>
        <p:spPr>
          <a:xfrm>
            <a:off x="200526" y="1233550"/>
            <a:ext cx="7913372" cy="3040128"/>
          </a:xfrm>
          <a:prstGeom prst="rect">
            <a:avLst/>
          </a:prstGeom>
        </p:spPr>
        <p:txBody>
          <a:bodyPr wrap="square">
            <a:spAutoFit/>
          </a:bodyPr>
          <a:lstStyle/>
          <a:p>
            <a:pPr marL="342900" lvl="0" indent="-342900">
              <a:lnSpc>
                <a:spcPct val="102000"/>
              </a:lnSpc>
              <a:spcAft>
                <a:spcPts val="800"/>
              </a:spcAft>
              <a:buFont typeface="Arial" panose="020B0604020202020204" pitchFamily="34" charset="0"/>
              <a:buChar char="•"/>
            </a:pPr>
            <a:r>
              <a:rPr lang="en-GB" sz="1600" kern="150" dirty="0">
                <a:solidFill>
                  <a:schemeClr val="tx1"/>
                </a:solidFill>
                <a:effectLst/>
                <a:latin typeface="+mn-lt"/>
                <a:ea typeface="Calibri" panose="020F0502020204030204" pitchFamily="34" charset="0"/>
                <a:cs typeface="Times New Roman" panose="02020603050405020304" pitchFamily="18" charset="0"/>
              </a:rPr>
              <a:t>The 2023 fires in Canada impacted on its neighbour, the US, increasing the </a:t>
            </a:r>
            <a:r>
              <a:rPr lang="en-GB" sz="1600" b="1" kern="150" dirty="0">
                <a:solidFill>
                  <a:schemeClr val="tx1"/>
                </a:solidFill>
                <a:effectLst/>
                <a:latin typeface="+mn-lt"/>
                <a:ea typeface="Calibri" panose="020F0502020204030204" pitchFamily="34" charset="0"/>
                <a:cs typeface="Times New Roman" panose="02020603050405020304" pitchFamily="18" charset="0"/>
              </a:rPr>
              <a:t>spatial extent </a:t>
            </a:r>
            <a:r>
              <a:rPr lang="en-GB" sz="1600" kern="150" dirty="0">
                <a:solidFill>
                  <a:schemeClr val="tx1"/>
                </a:solidFill>
                <a:effectLst/>
                <a:latin typeface="+mn-lt"/>
                <a:ea typeface="Calibri" panose="020F0502020204030204" pitchFamily="34" charset="0"/>
                <a:cs typeface="Times New Roman" panose="02020603050405020304" pitchFamily="18" charset="0"/>
              </a:rPr>
              <a:t>of the hazard and creating a </a:t>
            </a:r>
            <a:r>
              <a:rPr lang="en-GB" sz="1600" b="1" kern="150" dirty="0">
                <a:solidFill>
                  <a:schemeClr val="tx1"/>
                </a:solidFill>
                <a:effectLst/>
                <a:latin typeface="+mn-lt"/>
                <a:ea typeface="Calibri" panose="020F0502020204030204" pitchFamily="34" charset="0"/>
                <a:cs typeface="Times New Roman" panose="02020603050405020304" pitchFamily="18" charset="0"/>
              </a:rPr>
              <a:t>transboundary pollution event</a:t>
            </a:r>
            <a:r>
              <a:rPr lang="en-GB" sz="1600" kern="150" dirty="0">
                <a:solidFill>
                  <a:schemeClr val="tx1"/>
                </a:solidFill>
                <a:effectLst/>
                <a:latin typeface="+mn-lt"/>
                <a:ea typeface="Calibri" panose="020F0502020204030204" pitchFamily="34" charset="0"/>
                <a:cs typeface="Times New Roman" panose="02020603050405020304" pitchFamily="18" charset="0"/>
              </a:rPr>
              <a:t>. </a:t>
            </a:r>
          </a:p>
          <a:p>
            <a:pPr marL="342900" lvl="0" indent="-342900">
              <a:lnSpc>
                <a:spcPct val="102000"/>
              </a:lnSpc>
              <a:spcAft>
                <a:spcPts val="800"/>
              </a:spcAft>
              <a:buFont typeface="Arial" panose="020B0604020202020204" pitchFamily="34" charset="0"/>
              <a:buChar char="•"/>
            </a:pPr>
            <a:r>
              <a:rPr lang="en-GB" sz="1600" kern="150" dirty="0">
                <a:solidFill>
                  <a:schemeClr val="tx1"/>
                </a:solidFill>
                <a:effectLst/>
                <a:latin typeface="+mn-lt"/>
                <a:ea typeface="Calibri" panose="020F0502020204030204" pitchFamily="34" charset="0"/>
                <a:cs typeface="Times New Roman" panose="02020603050405020304" pitchFamily="18" charset="0"/>
              </a:rPr>
              <a:t>Canadian wildfire smoke disrupted schools, flights and sports games in New York (including a New York Yankees match against the Chicago White Sox). </a:t>
            </a:r>
          </a:p>
          <a:p>
            <a:pPr marL="342900" lvl="0" indent="-342900">
              <a:lnSpc>
                <a:spcPct val="102000"/>
              </a:lnSpc>
              <a:spcAft>
                <a:spcPts val="800"/>
              </a:spcAft>
              <a:buFont typeface="Arial" panose="020B0604020202020204" pitchFamily="34" charset="0"/>
              <a:buChar char="•"/>
            </a:pPr>
            <a:r>
              <a:rPr lang="en-GB" sz="1600" kern="150" dirty="0">
                <a:solidFill>
                  <a:schemeClr val="tx1"/>
                </a:solidFill>
                <a:effectLst/>
                <a:latin typeface="+mn-lt"/>
                <a:ea typeface="Calibri" panose="020F0502020204030204" pitchFamily="34" charset="0"/>
                <a:cs typeface="Times New Roman" panose="02020603050405020304" pitchFamily="18" charset="0"/>
              </a:rPr>
              <a:t>New Yorkers re-used Covid-19 masks to avoid smoke inhalation while schools reverted to remote learning amid the wildfire haze. </a:t>
            </a:r>
          </a:p>
          <a:p>
            <a:pPr marL="342900" lvl="0" indent="-342900">
              <a:lnSpc>
                <a:spcPct val="102000"/>
              </a:lnSpc>
              <a:spcAft>
                <a:spcPts val="800"/>
              </a:spcAft>
              <a:buFont typeface="Arial" panose="020B0604020202020204" pitchFamily="34" charset="0"/>
              <a:buChar char="•"/>
            </a:pPr>
            <a:r>
              <a:rPr lang="en-GB" sz="1600" kern="150" dirty="0">
                <a:solidFill>
                  <a:schemeClr val="tx1"/>
                </a:solidFill>
                <a:effectLst/>
                <a:latin typeface="+mn-lt"/>
                <a:ea typeface="Calibri" panose="020F0502020204030204" pitchFamily="34" charset="0"/>
                <a:cs typeface="Times New Roman" panose="02020603050405020304" pitchFamily="18" charset="0"/>
              </a:rPr>
              <a:t>Due to poor air quality, New York, Chicago, Detroit and Washington temporarily became the most highly polluted cities in the world. </a:t>
            </a:r>
          </a:p>
          <a:p>
            <a:r>
              <a:rPr lang="en-GB" sz="1800" kern="1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ounded Rectangular Callout 7">
            <a:extLst>
              <a:ext uri="{FF2B5EF4-FFF2-40B4-BE49-F238E27FC236}">
                <a16:creationId xmlns:a16="http://schemas.microsoft.com/office/drawing/2014/main" id="{67647108-736E-50BF-6557-C0146E486050}"/>
              </a:ext>
            </a:extLst>
          </p:cNvPr>
          <p:cNvSpPr/>
          <p:nvPr/>
        </p:nvSpPr>
        <p:spPr>
          <a:xfrm>
            <a:off x="3138979" y="3958448"/>
            <a:ext cx="4509331" cy="1015774"/>
          </a:xfrm>
          <a:prstGeom prst="wedgeRoundRectCallout">
            <a:avLst>
              <a:gd name="adj1" fmla="val -33750"/>
              <a:gd name="adj2" fmla="val -59687"/>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r>
              <a:rPr lang="en-GB" kern="150" dirty="0">
                <a:ea typeface="Calibri" panose="020F0502020204030204" pitchFamily="34" charset="0"/>
                <a:cs typeface="Times New Roman" panose="02020603050405020304" pitchFamily="18" charset="0"/>
              </a:rPr>
              <a:t>In this case study, </a:t>
            </a:r>
            <a:r>
              <a:rPr lang="en-GB" b="1" kern="150" dirty="0">
                <a:ea typeface="Calibri" panose="020F0502020204030204" pitchFamily="34" charset="0"/>
                <a:cs typeface="Times New Roman" panose="02020603050405020304" pitchFamily="18" charset="0"/>
              </a:rPr>
              <a:t>awareness of scale </a:t>
            </a:r>
            <a:r>
              <a:rPr lang="en-GB" kern="150" dirty="0">
                <a:ea typeface="Calibri" panose="020F0502020204030204" pitchFamily="34" charset="0"/>
                <a:cs typeface="Times New Roman" panose="02020603050405020304" pitchFamily="18" charset="0"/>
              </a:rPr>
              <a:t>and </a:t>
            </a:r>
            <a:r>
              <a:rPr lang="en-GB" b="1" kern="150" dirty="0">
                <a:ea typeface="Calibri" panose="020F0502020204030204" pitchFamily="34" charset="0"/>
                <a:cs typeface="Times New Roman" panose="02020603050405020304" pitchFamily="18" charset="0"/>
              </a:rPr>
              <a:t>awareness of links and connections </a:t>
            </a:r>
            <a:r>
              <a:rPr lang="en-GB" kern="150" dirty="0">
                <a:ea typeface="Calibri" panose="020F0502020204030204" pitchFamily="34" charset="0"/>
                <a:cs typeface="Times New Roman" panose="02020603050405020304" pitchFamily="18" charset="0"/>
              </a:rPr>
              <a:t>become important elements of the geographical analysis and evaluation. </a:t>
            </a:r>
            <a:endParaRPr lang="en-GB" kern="1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991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1459</Words>
  <Application>Microsoft Macintosh PowerPoint</Application>
  <PresentationFormat>On-screen Show (16:9)</PresentationFormat>
  <Paragraphs>88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Calibri</vt:lpstr>
      <vt:lpstr>Arial</vt:lpstr>
      <vt:lpstr>Simple Light</vt:lpstr>
      <vt:lpstr>PowerPoint Presentation</vt:lpstr>
      <vt:lpstr>Wildfire hazard themes</vt:lpstr>
      <vt:lpstr>PowerPoint Presentation</vt:lpstr>
      <vt:lpstr>Natural and human causes of wildfires</vt:lpstr>
      <vt:lpstr>PowerPoint Presentation</vt:lpstr>
      <vt:lpstr>PowerPoint Presentation</vt:lpstr>
      <vt:lpstr>Human factors favouring the growth and spread of wildfires </vt:lpstr>
      <vt:lpstr>Recent wildfire impacts  </vt:lpstr>
      <vt:lpstr>Wildfire impacts: larger-scale links and connections </vt:lpstr>
      <vt:lpstr>Managing wildfires  </vt:lpstr>
      <vt:lpstr>PowerPoint Presentation</vt:lpstr>
      <vt:lpstr>Practice question and answer plan</vt:lpstr>
      <vt:lpstr>Further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Roberts</cp:lastModifiedBy>
  <cp:revision>12</cp:revision>
  <dcterms:modified xsi:type="dcterms:W3CDTF">2024-01-29T15:25:54Z</dcterms:modified>
</cp:coreProperties>
</file>