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67" r:id="rId2"/>
    <p:sldId id="259" r:id="rId3"/>
    <p:sldId id="299" r:id="rId4"/>
    <p:sldId id="291" r:id="rId5"/>
    <p:sldId id="284" r:id="rId6"/>
    <p:sldId id="279" r:id="rId7"/>
    <p:sldId id="298" r:id="rId8"/>
    <p:sldId id="294" r:id="rId9"/>
    <p:sldId id="292" r:id="rId10"/>
    <p:sldId id="293" r:id="rId11"/>
    <p:sldId id="288" r:id="rId12"/>
    <p:sldId id="300" r:id="rId13"/>
    <p:sldId id="301" r:id="rId14"/>
    <p:sldId id="302" r:id="rId15"/>
    <p:sldId id="303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Oakes" initials="SO" lastIdx="1" clrIdx="0">
    <p:extLst>
      <p:ext uri="{19B8F6BF-5375-455C-9EA6-DF929625EA0E}">
        <p15:presenceInfo xmlns:p15="http://schemas.microsoft.com/office/powerpoint/2012/main" userId="106ecc6d5c7a02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8435B-C900-FE4C-B846-3AB477B94423}" v="1" dt="2023-08-29T09:33:41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9"/>
    <p:restoredTop sz="94744"/>
  </p:normalViewPr>
  <p:slideViewPr>
    <p:cSldViewPr snapToGrid="0">
      <p:cViewPr varScale="1">
        <p:scale>
          <a:sx n="131" d="100"/>
          <a:sy n="131" d="100"/>
        </p:scale>
        <p:origin x="184" y="8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A95FB342-B6D9-2F2E-839A-901CC94BD7E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9143997" cy="514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57;p13">
            <a:extLst>
              <a:ext uri="{FF2B5EF4-FFF2-40B4-BE49-F238E27FC236}">
                <a16:creationId xmlns:a16="http://schemas.microsoft.com/office/drawing/2014/main" id="{D6731BF7-DE20-5D01-CBA5-CBADB8319E35}"/>
              </a:ext>
            </a:extLst>
          </p:cNvPr>
          <p:cNvCxnSpPr/>
          <p:nvPr userDrawn="1"/>
        </p:nvCxnSpPr>
        <p:spPr>
          <a:xfrm>
            <a:off x="1527300" y="2603932"/>
            <a:ext cx="6089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95240-99B7-9A09-2ECC-16289F9B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00" y="4653660"/>
            <a:ext cx="4010542" cy="393700"/>
          </a:xfr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</a:defRPr>
            </a:lvl1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© Hodder &amp; Stoughton Limited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47EC61-AA05-2C34-5519-B2CAE4288674}"/>
              </a:ext>
            </a:extLst>
          </p:cNvPr>
          <p:cNvSpPr txBox="1"/>
          <p:nvPr userDrawn="1"/>
        </p:nvSpPr>
        <p:spPr>
          <a:xfrm>
            <a:off x="5155224" y="1333819"/>
            <a:ext cx="36612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www.hoddereducation.co.uk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geographyreview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5" name="Picture 24" descr="A black and white logo&#10;&#10;Description automatically generated">
            <a:extLst>
              <a:ext uri="{FF2B5EF4-FFF2-40B4-BE49-F238E27FC236}">
                <a16:creationId xmlns:a16="http://schemas.microsoft.com/office/drawing/2014/main" id="{ACBF3B50-4A6B-C15E-FC56-C269B4485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1988" r="5994"/>
          <a:stretch/>
        </p:blipFill>
        <p:spPr>
          <a:xfrm>
            <a:off x="4192859" y="0"/>
            <a:ext cx="4951142" cy="1402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Hodder &amp; Stoughton © 2016</a:t>
            </a:r>
          </a:p>
        </p:txBody>
      </p:sp>
      <p:pic>
        <p:nvPicPr>
          <p:cNvPr id="8" name="Picture 7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56" y="0"/>
            <a:ext cx="3257245" cy="74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8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Title Text</a:t>
            </a: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hropocenemagazine.org/2019/01/sustainable-bricks-made-from-sewage/" TargetMode="External"/><Relationship Id="rId2" Type="http://schemas.openxmlformats.org/officeDocument/2006/relationships/hyperlink" Target="https://www.tideway.london/the-tunn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ter.org.uk/news-item/apology-transformation-programm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111418-25-History-Poverty-Victorian-England-London-768x989.jpg" TargetMode="External"/><Relationship Id="rId2" Type="http://schemas.openxmlformats.org/officeDocument/2006/relationships/hyperlink" Target="http://www.hoddereducation.co.uk/geographyre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m.wikipedia.org/wiki/File:Monster_Soup_commonly_called_Thames_Water._Wellcome_V0011218.jpg" TargetMode="External"/><Relationship Id="rId5" Type="http://schemas.openxmlformats.org/officeDocument/2006/relationships/hyperlink" Target="https://en.wikipedia.org/wiki/Great_Stink#/media/File:The_silent_highwayman.jpg" TargetMode="External"/><Relationship Id="rId4" Type="http://schemas.openxmlformats.org/officeDocument/2006/relationships/hyperlink" Target="https://en.wikipedia.org/wiki/Thames_Estuary#/media/File:Thames_Estuary_and_Wind_Farms_from_Space_NASA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7E56F7-D8DC-28F0-35CB-93E35459B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749800"/>
            <a:ext cx="4010542" cy="393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36DF78C4-48D1-C354-6081-F8B8227DD704}"/>
              </a:ext>
            </a:extLst>
          </p:cNvPr>
          <p:cNvSpPr txBox="1"/>
          <p:nvPr/>
        </p:nvSpPr>
        <p:spPr>
          <a:xfrm>
            <a:off x="1167600" y="1648451"/>
            <a:ext cx="68088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Managing London’s sewage:</a:t>
            </a:r>
            <a:br>
              <a:rPr lang="en-GB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synoptic study</a:t>
            </a:r>
            <a:endParaRPr sz="24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Google Shape;56;p13">
            <a:extLst>
              <a:ext uri="{FF2B5EF4-FFF2-40B4-BE49-F238E27FC236}">
                <a16:creationId xmlns:a16="http://schemas.microsoft.com/office/drawing/2014/main" id="{DE31ABF5-44D8-D5CD-D749-B5F16138C9B6}"/>
              </a:ext>
            </a:extLst>
          </p:cNvPr>
          <p:cNvSpPr txBox="1"/>
          <p:nvPr/>
        </p:nvSpPr>
        <p:spPr>
          <a:xfrm>
            <a:off x="1167600" y="2908521"/>
            <a:ext cx="6808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Simon Oakes</a:t>
            </a:r>
          </a:p>
        </p:txBody>
      </p:sp>
    </p:spTree>
    <p:extLst>
      <p:ext uri="{BB962C8B-B14F-4D97-AF65-F5344CB8AC3E}">
        <p14:creationId xmlns:p14="http://schemas.microsoft.com/office/powerpoint/2010/main" val="412928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107794-80FB-9983-41D4-A49ACE4A348C}"/>
              </a:ext>
            </a:extLst>
          </p:cNvPr>
          <p:cNvSpPr txBox="1"/>
          <p:nvPr/>
        </p:nvSpPr>
        <p:spPr>
          <a:xfrm>
            <a:off x="0" y="4835723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© Hodder &amp; Stoughton Limited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80B058-44F7-F118-04DE-951CDC09B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2" y="200722"/>
            <a:ext cx="5532094" cy="44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5244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0" y="210851"/>
            <a:ext cx="5773149" cy="707450"/>
          </a:xfrm>
        </p:spPr>
        <p:txBody>
          <a:bodyPr/>
          <a:lstStyle/>
          <a:p>
            <a:r>
              <a:rPr lang="en-GB" sz="2800" b="0" dirty="0"/>
              <a:t>The Thames Tideway Tunnel</a:t>
            </a:r>
            <a:br>
              <a:rPr lang="en-GB" sz="2800" dirty="0"/>
            </a:b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6A0B8-19AF-9740-1731-DFD1354A108B}"/>
              </a:ext>
            </a:extLst>
          </p:cNvPr>
          <p:cNvSpPr txBox="1"/>
          <p:nvPr/>
        </p:nvSpPr>
        <p:spPr>
          <a:xfrm>
            <a:off x="0" y="4835723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© Hodder &amp; Stoughton Limited 2023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1E348-2CE0-908E-8293-4954C4B6A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58" y="773333"/>
            <a:ext cx="2785808" cy="39473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 began in 2016 on the Thames Tideway Tunnel (TTT).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From 2025 onwards, any overflow will instead be intercepted by the TTT.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TTT’s price tag of around £4.5 billion demonstrates the importance society attaches to good river water quality, even though lives are not directly at risk in the way they once were. 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0071E-74B9-43CF-CF69-F55EB68BA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918" r="17462"/>
          <a:stretch/>
        </p:blipFill>
        <p:spPr>
          <a:xfrm>
            <a:off x="3432346" y="777234"/>
            <a:ext cx="3669400" cy="3792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37004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9A85-A614-0E3A-E04B-0D88CB2E9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0476"/>
            <a:ext cx="8520600" cy="707450"/>
          </a:xfrm>
        </p:spPr>
        <p:txBody>
          <a:bodyPr/>
          <a:lstStyle/>
          <a:p>
            <a:r>
              <a:rPr lang="en-GB" b="0" dirty="0"/>
              <a:t>London’s new super sewer</a:t>
            </a:r>
            <a:br>
              <a:rPr lang="en-GB" dirty="0"/>
            </a:br>
            <a:endParaRPr lang="en-US" dirty="0"/>
          </a:p>
        </p:txBody>
      </p:sp>
      <p:pic>
        <p:nvPicPr>
          <p:cNvPr id="4" name="Content Placeholder 3" descr="A person walking in a tunnel&#10;&#10;Description automatically generated">
            <a:extLst>
              <a:ext uri="{FF2B5EF4-FFF2-40B4-BE49-F238E27FC236}">
                <a16:creationId xmlns:a16="http://schemas.microsoft.com/office/drawing/2014/main" id="{06EA7836-69E1-2BA5-4937-88ED03956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910" y="1062696"/>
            <a:ext cx="3116611" cy="3690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3052F5-8B11-478B-F4A4-76D174FEC753}"/>
              </a:ext>
            </a:extLst>
          </p:cNvPr>
          <p:cNvSpPr txBox="1"/>
          <p:nvPr/>
        </p:nvSpPr>
        <p:spPr>
          <a:xfrm>
            <a:off x="0" y="4835723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© Hodder &amp; Stoughton Limited 2023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ED935067-4FC9-23A6-52C0-AB8BBCAAF655}"/>
              </a:ext>
            </a:extLst>
          </p:cNvPr>
          <p:cNvSpPr/>
          <p:nvPr/>
        </p:nvSpPr>
        <p:spPr>
          <a:xfrm>
            <a:off x="4248451" y="1656957"/>
            <a:ext cx="2684060" cy="2346277"/>
          </a:xfrm>
          <a:prstGeom prst="wedgeRoundRectCallout">
            <a:avLst>
              <a:gd name="adj1" fmla="val -75482"/>
              <a:gd name="adj2" fmla="val 261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800" kern="150" dirty="0">
                <a:ea typeface="Calibri" panose="020F0502020204030204" pitchFamily="34" charset="0"/>
                <a:cs typeface="Times New Roman" panose="02020603050405020304" pitchFamily="18" charset="0"/>
              </a:rPr>
              <a:t>Running 60 metres below the River Thames, the new 7-metre-wide ‘super sewer’ is 40 km long.</a:t>
            </a:r>
          </a:p>
        </p:txBody>
      </p:sp>
    </p:spTree>
    <p:extLst>
      <p:ext uri="{BB962C8B-B14F-4D97-AF65-F5344CB8AC3E}">
        <p14:creationId xmlns:p14="http://schemas.microsoft.com/office/powerpoint/2010/main" val="178444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44294-A890-DC38-DB95-EECA3295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Sewage in the news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6A0F7C0-5972-AD04-0D99-0B0F0D425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UK water companies are legally required to make improvements where required.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However, weak enforcement of the rules helps explain why only 14% of English rivers were awarded good ecological status in 2022.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Sewage dumping by private water companies in England is now a major political issue.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2023, England’s water companies issued an apology for their poor performance.</a:t>
            </a:r>
            <a:endParaRPr lang="en-GB" sz="1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4B097127-4BBA-FCC7-0A11-2DAD6314AA5C}"/>
              </a:ext>
            </a:extLst>
          </p:cNvPr>
          <p:cNvSpPr/>
          <p:nvPr/>
        </p:nvSpPr>
        <p:spPr>
          <a:xfrm>
            <a:off x="751266" y="2590927"/>
            <a:ext cx="6818802" cy="1425098"/>
          </a:xfrm>
          <a:prstGeom prst="wedgeRoundRectCallout">
            <a:avLst>
              <a:gd name="adj1" fmla="val 37207"/>
              <a:gd name="adj2" fmla="val 77856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 are so many of the UK’s rivers and coasts polluted? Where do problems arise, and why has more not been done already to tackle the issue ? Are there any stories about other polluted UK rivers or coastlines that you have read or heard about recently?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78818-0E39-0CD4-4ED1-69E111C392F5}"/>
              </a:ext>
            </a:extLst>
          </p:cNvPr>
          <p:cNvSpPr txBox="1"/>
          <p:nvPr/>
        </p:nvSpPr>
        <p:spPr>
          <a:xfrm>
            <a:off x="0" y="4835723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© Hodder &amp; Stoughton Limited 2023</a:t>
            </a:r>
          </a:p>
        </p:txBody>
      </p:sp>
    </p:spTree>
    <p:extLst>
      <p:ext uri="{BB962C8B-B14F-4D97-AF65-F5344CB8AC3E}">
        <p14:creationId xmlns:p14="http://schemas.microsoft.com/office/powerpoint/2010/main" val="1985775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AD3E-7083-A94F-8E2A-7927734D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Further research</a:t>
            </a:r>
            <a:endParaRPr lang="en-US" b="0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EF9D5B28-AC5E-E248-305A-463E8E3E5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400" dirty="0">
                <a:ea typeface="Calibri" panose="020F0502020204030204" pitchFamily="34" charset="0"/>
                <a:cs typeface="Calibri" panose="020F0502020204030204" pitchFamily="34" charset="0"/>
              </a:rPr>
              <a:t>BBC podcast about ‘The Great Stink’: https://www.bbc.co.uk/programmes/m001gjcm</a:t>
            </a:r>
          </a:p>
          <a:p>
            <a:r>
              <a:rPr lang="en-GB" sz="1400" dirty="0">
                <a:ea typeface="Calibri" panose="020F0502020204030204" pitchFamily="34" charset="0"/>
                <a:cs typeface="Calibri" panose="020F0502020204030204" pitchFamily="34" charset="0"/>
              </a:rPr>
              <a:t>Thames Tideway Tunnel website: </a:t>
            </a:r>
            <a:r>
              <a:rPr lang="en-GB" sz="1400" u="sng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https://www.tideway.london/the-tunnel/</a:t>
            </a:r>
            <a:endParaRPr lang="en-GB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dirty="0">
                <a:ea typeface="Calibri" panose="020F0502020204030204" pitchFamily="34" charset="0"/>
                <a:cs typeface="Calibri" panose="020F0502020204030204" pitchFamily="34" charset="0"/>
              </a:rPr>
              <a:t>Could our sewage be re-used as fertilizer or fuel, like it used to be? </a:t>
            </a:r>
          </a:p>
          <a:p>
            <a:r>
              <a:rPr lang="en-GB" sz="1400" u="sng" dirty="0"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https://www.anthropocenemagazine.org/2019/01/sustainable-bricks-made-from-sewage/</a:t>
            </a:r>
            <a:endParaRPr lang="en-GB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dirty="0">
                <a:ea typeface="Calibri" panose="020F0502020204030204" pitchFamily="34" charset="0"/>
                <a:cs typeface="Calibri" panose="020F0502020204030204" pitchFamily="34" charset="0"/>
              </a:rPr>
              <a:t>Water and sewage companies in England apologise for sewage spills and launch massive transformation programme: </a:t>
            </a:r>
            <a:r>
              <a:rPr lang="en-GB" sz="1400" u="sng" dirty="0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https://www.water.org.uk/news-item/apology-transformation-programme/</a:t>
            </a:r>
            <a:endParaRPr lang="en-GB" sz="14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B7F41-DBE6-655E-DE3D-FAD9E9CD8630}"/>
              </a:ext>
            </a:extLst>
          </p:cNvPr>
          <p:cNvSpPr txBox="1"/>
          <p:nvPr/>
        </p:nvSpPr>
        <p:spPr>
          <a:xfrm>
            <a:off x="0" y="4835723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© Hodder &amp; Stoughton Limited 2023</a:t>
            </a:r>
          </a:p>
        </p:txBody>
      </p:sp>
    </p:spTree>
    <p:extLst>
      <p:ext uri="{BB962C8B-B14F-4D97-AF65-F5344CB8AC3E}">
        <p14:creationId xmlns:p14="http://schemas.microsoft.com/office/powerpoint/2010/main" val="284354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29E60-A644-598B-8A09-3C9EDF18C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743597"/>
            <a:ext cx="8520600" cy="927916"/>
          </a:xfrm>
          <a:prstGeom prst="rect">
            <a:avLst/>
          </a:prstGeom>
          <a:ln w="12700" cmpd="sng">
            <a:noFill/>
          </a:ln>
        </p:spPr>
        <p:txBody>
          <a:bodyPr wrap="square">
            <a:spAutoFit/>
          </a:bodyPr>
          <a:lstStyle/>
          <a:p>
            <a:pPr marL="114300" indent="0">
              <a:buNone/>
              <a:defRPr/>
            </a:pPr>
            <a:r>
              <a:rPr lang="en-US" sz="1400" dirty="0"/>
              <a:t>This resource is part of </a:t>
            </a:r>
            <a:r>
              <a:rPr lang="en-US" sz="1400" cap="small" dirty="0"/>
              <a:t>Geography Review</a:t>
            </a:r>
            <a:r>
              <a:rPr lang="en-US" sz="1400" dirty="0"/>
              <a:t>, a magazine written for A-level students by subject experts. To subscribe to the full magazine go to:  </a:t>
            </a:r>
            <a:r>
              <a:rPr lang="en-US" sz="1400" u="sng" dirty="0">
                <a:solidFill>
                  <a:srgbClr val="0000FF"/>
                </a:solidFill>
                <a:hlinkClick r:id="rId2"/>
              </a:rPr>
              <a:t>http://www.hoddereducation.co.uk/geographyreview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09EE9-75EE-D3F4-12BA-3FD617785C7A}"/>
              </a:ext>
            </a:extLst>
          </p:cNvPr>
          <p:cNvSpPr txBox="1"/>
          <p:nvPr/>
        </p:nvSpPr>
        <p:spPr>
          <a:xfrm>
            <a:off x="472067" y="1932489"/>
            <a:ext cx="821473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Slide 3: </a:t>
            </a:r>
            <a:r>
              <a:rPr lang="en-US" dirty="0">
                <a:latin typeface="+mn-lt"/>
                <a:hlinkClick r:id="rId3"/>
              </a:rPr>
              <a:t>https://commons.wikimedia.org/wiki/File:111418-25-History-Poverty-Victorian-England-London-768x989.jpg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Slide 6: </a:t>
            </a:r>
            <a:r>
              <a:rPr lang="en-US" dirty="0">
                <a:latin typeface="+mn-lt"/>
                <a:hlinkClick r:id="rId4"/>
              </a:rPr>
              <a:t>https://en.wikipedia.org/wiki/Thames_Estuary#/media/File:Thames_Estuary_and_Wind_Farms_from_Space_NASA.jpg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Slide 7: </a:t>
            </a:r>
            <a:r>
              <a:rPr lang="en-US" dirty="0">
                <a:latin typeface="+mn-lt"/>
                <a:hlinkClick r:id="rId5"/>
              </a:rPr>
              <a:t>https://en.wikipedia.org/wiki/Great_Stink#/media/File:The_silent_highwayman.jpg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Slide 8: </a:t>
            </a:r>
            <a:r>
              <a:rPr lang="en-US" dirty="0">
                <a:latin typeface="+mn-lt"/>
                <a:hlinkClick r:id="rId6"/>
              </a:rPr>
              <a:t>https://en.m.wikipedia.org/wiki/File:Monster_Soup_commonly_called_Thames_Water._Wellcome_V0011218.jpg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Slide 11: From Hodder AQA A-level Geography</a:t>
            </a:r>
          </a:p>
          <a:p>
            <a:r>
              <a:rPr lang="en-US" dirty="0">
                <a:latin typeface="+mn-lt"/>
              </a:rPr>
              <a:t>Slide 12: Jonah Fisher (reproduced with permission)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CA93A-8455-0682-AE85-77736ACE0962}"/>
              </a:ext>
            </a:extLst>
          </p:cNvPr>
          <p:cNvSpPr txBox="1"/>
          <p:nvPr/>
        </p:nvSpPr>
        <p:spPr>
          <a:xfrm>
            <a:off x="0" y="4835723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© Hodder &amp; Stoughton Limited 2023</a:t>
            </a:r>
          </a:p>
        </p:txBody>
      </p:sp>
    </p:spTree>
    <p:extLst>
      <p:ext uri="{BB962C8B-B14F-4D97-AF65-F5344CB8AC3E}">
        <p14:creationId xmlns:p14="http://schemas.microsoft.com/office/powerpoint/2010/main" val="38157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07" y="46772"/>
            <a:ext cx="5718223" cy="891000"/>
          </a:xfrm>
        </p:spPr>
        <p:txBody>
          <a:bodyPr/>
          <a:lstStyle/>
          <a:p>
            <a:r>
              <a:rPr lang="en-GB" sz="2800" b="0" dirty="0"/>
              <a:t>Synoptic geography</a:t>
            </a: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D804C-D50B-3C03-9C5F-7A4821CF5665}"/>
              </a:ext>
            </a:extLst>
          </p:cNvPr>
          <p:cNvSpPr txBox="1"/>
          <p:nvPr/>
        </p:nvSpPr>
        <p:spPr>
          <a:xfrm>
            <a:off x="0" y="4835723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© Hodder &amp; Stoughton Limited 2023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C214D03-5BE7-25F8-9325-A99C8E5275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517886"/>
              </p:ext>
            </p:extLst>
          </p:nvPr>
        </p:nvGraphicFramePr>
        <p:xfrm>
          <a:off x="307975" y="937772"/>
          <a:ext cx="8528050" cy="31488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0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7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2492">
                <a:tc>
                  <a:txBody>
                    <a:bodyPr/>
                    <a:lstStyle/>
                    <a:p>
                      <a:r>
                        <a:rPr lang="en-GB" sz="1800" b="1" dirty="0"/>
                        <a:t>What are synoptic exam questions?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 level Geography courses include </a:t>
                      </a:r>
                      <a:r>
                        <a:rPr lang="en-GB" sz="1400" b="1" dirty="0"/>
                        <a:t>synoptic</a:t>
                      </a:r>
                      <a:r>
                        <a:rPr lang="en-GB" sz="1400" dirty="0"/>
                        <a:t> examination questions. These are designed to help students make </a:t>
                      </a:r>
                      <a:r>
                        <a:rPr lang="en-GB" sz="1400" b="1" dirty="0"/>
                        <a:t>links</a:t>
                      </a:r>
                      <a:r>
                        <a:rPr lang="en-GB" sz="1400" dirty="0"/>
                        <a:t> between different geographical themes, ideas and concepts.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Synoptic exam questions allow students to work across different parts of their course and to show their accumulated knowledge and understanding of A level Geography.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518">
                <a:tc>
                  <a:txBody>
                    <a:bodyPr/>
                    <a:lstStyle/>
                    <a:p>
                      <a:r>
                        <a:rPr lang="en-GB" sz="1800" b="1" dirty="0"/>
                        <a:t>Changing places and the water cycle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focus of this PowerPoint is how 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 growth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requires careful management of 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cycle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flows and processes.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Untreated sewage cannot be allowed to empty into rivers.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0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F2C09-7991-D27A-64C4-BAE4414EC1DC}"/>
              </a:ext>
            </a:extLst>
          </p:cNvPr>
          <p:cNvSpPr txBox="1"/>
          <p:nvPr/>
        </p:nvSpPr>
        <p:spPr>
          <a:xfrm>
            <a:off x="0" y="4835723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© Hodder &amp; Stoughton Limited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BA1EF-E090-57DE-55F3-560C42292FB0}"/>
              </a:ext>
            </a:extLst>
          </p:cNvPr>
          <p:cNvSpPr txBox="1"/>
          <p:nvPr/>
        </p:nvSpPr>
        <p:spPr>
          <a:xfrm>
            <a:off x="372082" y="263683"/>
            <a:ext cx="69723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+mj-lt"/>
              </a:rPr>
              <a:t>Sewage in nineteenth-century London</a:t>
            </a:r>
            <a:br>
              <a:rPr lang="en-GB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10EF731-C601-B00B-8748-B660A7B8A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866" y="936102"/>
            <a:ext cx="4215725" cy="374290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During the 1800s, an increasing volume of sewage entered British rivers from towns and cities.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kern="150" dirty="0">
                <a:ea typeface="Calibri" panose="020F0502020204030204" pitchFamily="34" charset="0"/>
                <a:cs typeface="Times New Roman" panose="02020603050405020304" pitchFamily="18" charset="0"/>
              </a:rPr>
              <a:t>Waste from houses spilled directly onto streets, from where it eventually ran into urban rivers</a:t>
            </a:r>
            <a:r>
              <a:rPr lang="en-GB" sz="16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 the hot summer of 1858, London’s ‘Great Stink’ (as it became known) was unbearable.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kern="15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6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utbreak of cholera, a water-borne disease, killed 30,000 Londoners during the 1840s and 1850s. </a:t>
            </a:r>
          </a:p>
          <a:p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B658B30-DC59-CE20-1555-16D46244A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2" y="740736"/>
            <a:ext cx="3203342" cy="4124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07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77" y="227186"/>
            <a:ext cx="7990512" cy="891000"/>
          </a:xfrm>
        </p:spPr>
        <p:txBody>
          <a:bodyPr>
            <a:noAutofit/>
          </a:bodyPr>
          <a:lstStyle/>
          <a:p>
            <a:r>
              <a:rPr lang="en-GB" sz="2400" b="0" dirty="0"/>
              <a:t>When and why did sewage become a problem?</a:t>
            </a:r>
            <a:br>
              <a:rPr lang="en-GB" sz="2800" dirty="0"/>
            </a:b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57165-D282-642E-C86D-D30979CE7C03}"/>
              </a:ext>
            </a:extLst>
          </p:cNvPr>
          <p:cNvSpPr txBox="1"/>
          <p:nvPr/>
        </p:nvSpPr>
        <p:spPr>
          <a:xfrm>
            <a:off x="0" y="4835723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© Hodder &amp; Stoughton Limited 2023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6CC76B-46FB-C870-E095-5FF9C7206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850918"/>
            <a:ext cx="8520600" cy="2662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London’s population doubled in size to 2.5 million between 1800 and 1850, resulting in far more waste being produced.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also coincided with the end of a traditional ‘recycling’ waste economy.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Before the 1800s, human waste products were valued as a </a:t>
            </a:r>
            <a:r>
              <a:rPr lang="en-GB" sz="1400" b="1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natural resource</a:t>
            </a: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Excrement was carried away on carts during the night from people’s homes.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Called ‘night soil’, it was taken to the city edge for use as farmland fertiliser.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From today’s viewpoint, this was </a:t>
            </a:r>
            <a:r>
              <a:rPr lang="en-GB" sz="1400" b="1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urban management.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everything changed with the invention and widespread adoption of flushing lavatories in the early 1800s, leading to the River Thames becoming horribly polluted – because the new toilets drained straight into the streets.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1295B1C9-81A0-D5F0-98BE-40E9A86D569F}"/>
              </a:ext>
            </a:extLst>
          </p:cNvPr>
          <p:cNvSpPr/>
          <p:nvPr/>
        </p:nvSpPr>
        <p:spPr>
          <a:xfrm>
            <a:off x="1425646" y="3513155"/>
            <a:ext cx="5091163" cy="1039091"/>
          </a:xfrm>
          <a:prstGeom prst="wedgeRoundRectCallout">
            <a:avLst>
              <a:gd name="adj1" fmla="val 61118"/>
              <a:gd name="adj2" fmla="val -5170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dirty="0"/>
              <a:t>What </a:t>
            </a:r>
            <a:r>
              <a:rPr lang="en-GB" b="1" dirty="0"/>
              <a:t>qualitative</a:t>
            </a:r>
            <a:r>
              <a:rPr lang="en-GB" dirty="0"/>
              <a:t> and </a:t>
            </a:r>
            <a:r>
              <a:rPr lang="en-GB" b="1" dirty="0"/>
              <a:t>quantitative</a:t>
            </a:r>
            <a:r>
              <a:rPr lang="en-GB" dirty="0"/>
              <a:t> data sources could you consult to help further research the urban changes that were happening in the 1800s? How </a:t>
            </a:r>
            <a:r>
              <a:rPr lang="en-GB" b="1" dirty="0"/>
              <a:t>reliable</a:t>
            </a:r>
            <a:r>
              <a:rPr lang="en-GB" dirty="0"/>
              <a:t> do you think they would they be?</a:t>
            </a:r>
          </a:p>
        </p:txBody>
      </p:sp>
    </p:spTree>
    <p:extLst>
      <p:ext uri="{BB962C8B-B14F-4D97-AF65-F5344CB8AC3E}">
        <p14:creationId xmlns:p14="http://schemas.microsoft.com/office/powerpoint/2010/main" val="3555118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0004" y="194873"/>
            <a:ext cx="5947772" cy="563877"/>
          </a:xfrm>
          <a:prstGeom prst="rect">
            <a:avLst/>
          </a:prstGeom>
        </p:spPr>
        <p:txBody>
          <a:bodyPr vert="horz" lIns="0" tIns="0" rIns="0" bIns="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99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  <a:latin typeface="+mj-lt"/>
              </a:rPr>
              <a:t>What role did global systems play?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0004" y="758750"/>
            <a:ext cx="7791440" cy="281466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GB" sz="1400" b="1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Global factors </a:t>
            </a: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played a role in changing how cities </a:t>
            </a:r>
            <a:r>
              <a:rPr lang="en-GB" sz="1400" kern="150" dirty="0">
                <a:ea typeface="Calibri" panose="020F0502020204030204" pitchFamily="34" charset="0"/>
                <a:cs typeface="Times New Roman" panose="02020603050405020304" pitchFamily="18" charset="0"/>
              </a:rPr>
              <a:t>like </a:t>
            </a: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London managed </a:t>
            </a:r>
            <a:r>
              <a:rPr lang="en-GB" sz="1400" kern="150" dirty="0"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sewage waste in the 1800s.</a:t>
            </a:r>
          </a:p>
          <a:p>
            <a:pPr marL="114300" indent="0">
              <a:buNone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Demand for ‘night soil’ lessened as farmers started making use of alternative sources of fertiliser taken from British Empire territories.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kern="150" dirty="0">
                <a:ea typeface="Calibri" panose="020F0502020204030204" pitchFamily="34" charset="0"/>
                <a:cs typeface="Times New Roman" panose="02020603050405020304" pitchFamily="18" charset="0"/>
              </a:rPr>
              <a:t>For example, h</a:t>
            </a: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uge quantities of guano (solidified bird droppings) were shipped to England from islands near the coast of southwest Africa.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200,000 mummified cats were taken from burial chambers in Egypt and transported to England where they were pulverised for use as agricultural fertiliser.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CF913-0A1B-18B3-D949-022FEC928FDE}"/>
              </a:ext>
            </a:extLst>
          </p:cNvPr>
          <p:cNvSpPr txBox="1"/>
          <p:nvPr/>
        </p:nvSpPr>
        <p:spPr>
          <a:xfrm>
            <a:off x="0" y="4835723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© Hodder &amp; Stoughton Limited 2023</a:t>
            </a:r>
          </a:p>
        </p:txBody>
      </p:sp>
    </p:spTree>
    <p:extLst>
      <p:ext uri="{BB962C8B-B14F-4D97-AF65-F5344CB8AC3E}">
        <p14:creationId xmlns:p14="http://schemas.microsoft.com/office/powerpoint/2010/main" val="192355242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55" y="104525"/>
            <a:ext cx="6474738" cy="891000"/>
          </a:xfrm>
        </p:spPr>
        <p:txBody>
          <a:bodyPr>
            <a:noAutofit/>
          </a:bodyPr>
          <a:lstStyle/>
          <a:p>
            <a:r>
              <a:rPr lang="en-GB" sz="2800" b="0" dirty="0">
                <a:latin typeface="+mn-lt"/>
              </a:rPr>
              <a:t>What role did physical factors play?</a:t>
            </a:r>
            <a:br>
              <a:rPr lang="en-GB" sz="2800" dirty="0"/>
            </a:b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DD8BD-BAF1-B43A-483D-E83A58773066}"/>
              </a:ext>
            </a:extLst>
          </p:cNvPr>
          <p:cNvSpPr txBox="1"/>
          <p:nvPr/>
        </p:nvSpPr>
        <p:spPr>
          <a:xfrm>
            <a:off x="0" y="4835723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© Hodder &amp; Stoughton Limited 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37B34-AFF6-27CE-2C0C-CC0F2019AF9A}"/>
              </a:ext>
            </a:extLst>
          </p:cNvPr>
          <p:cNvSpPr/>
          <p:nvPr/>
        </p:nvSpPr>
        <p:spPr>
          <a:xfrm>
            <a:off x="163955" y="925145"/>
            <a:ext cx="309359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kern="1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Although the Thames is connected to the North Sea, river transportation processes are hindered by tidal sea water incursion into the estuary twice each day.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kern="1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This meant the growth of enormous rafts of slow-moving sewage along stretches of the river in London’s most densely populated areas. </a:t>
            </a:r>
          </a:p>
        </p:txBody>
      </p:sp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EDFCDED5-7110-9EB8-C72F-089275FEA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80" y="808163"/>
            <a:ext cx="4496942" cy="3597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2" y="143898"/>
            <a:ext cx="5775158" cy="626951"/>
          </a:xfrm>
        </p:spPr>
        <p:txBody>
          <a:bodyPr>
            <a:noAutofit/>
          </a:bodyPr>
          <a:lstStyle/>
          <a:p>
            <a:r>
              <a:rPr lang="en-GB" sz="2800" b="0" dirty="0"/>
              <a:t>Synoptic summary</a:t>
            </a:r>
            <a:br>
              <a:rPr lang="en-GB" sz="2800" b="0" dirty="0"/>
            </a:br>
            <a:endParaRPr lang="en-GB" sz="24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6976BA-E346-3A6E-3599-A67EB9422F4C}"/>
              </a:ext>
            </a:extLst>
          </p:cNvPr>
          <p:cNvSpPr txBox="1"/>
          <p:nvPr/>
        </p:nvSpPr>
        <p:spPr>
          <a:xfrm>
            <a:off x="0" y="4835723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© Hodder &amp; Stoughton Limited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BA846-ED90-E155-8787-E1DB185C7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678" y="727812"/>
            <a:ext cx="5099824" cy="3141622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4160C6F-09A7-2691-9428-900F82A43531}"/>
              </a:ext>
            </a:extLst>
          </p:cNvPr>
          <p:cNvSpPr/>
          <p:nvPr/>
        </p:nvSpPr>
        <p:spPr>
          <a:xfrm>
            <a:off x="1025912" y="3896805"/>
            <a:ext cx="4663159" cy="829721"/>
          </a:xfrm>
          <a:prstGeom prst="wedgeRoundRectCallout">
            <a:avLst>
              <a:gd name="adj1" fmla="val 59121"/>
              <a:gd name="adj2" fmla="val -5684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dirty="0"/>
              <a:t>Ideas from four core geography topics help explain why the River Thames became so more polluted in the 1800s. </a:t>
            </a:r>
          </a:p>
        </p:txBody>
      </p:sp>
    </p:spTree>
    <p:extLst>
      <p:ext uri="{BB962C8B-B14F-4D97-AF65-F5344CB8AC3E}">
        <p14:creationId xmlns:p14="http://schemas.microsoft.com/office/powerpoint/2010/main" val="313581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27" y="205979"/>
            <a:ext cx="4820792" cy="891000"/>
          </a:xfrm>
        </p:spPr>
        <p:txBody>
          <a:bodyPr>
            <a:noAutofit/>
          </a:bodyPr>
          <a:lstStyle/>
          <a:p>
            <a:r>
              <a:rPr lang="en-GB" sz="2800" b="0" dirty="0"/>
              <a:t>Solving the problem</a:t>
            </a:r>
            <a:br>
              <a:rPr lang="en-GB" sz="2800" b="0" dirty="0"/>
            </a:br>
            <a:endParaRPr lang="en-GB" sz="24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C6831-F43E-BC7B-458B-258F0B254B1A}"/>
              </a:ext>
            </a:extLst>
          </p:cNvPr>
          <p:cNvSpPr txBox="1"/>
          <p:nvPr/>
        </p:nvSpPr>
        <p:spPr>
          <a:xfrm>
            <a:off x="0" y="4835723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© Hodder &amp; Stoughton Limited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423661-2BF7-3374-8486-4D6934F00107}"/>
              </a:ext>
            </a:extLst>
          </p:cNvPr>
          <p:cNvSpPr/>
          <p:nvPr/>
        </p:nvSpPr>
        <p:spPr>
          <a:xfrm>
            <a:off x="200527" y="784817"/>
            <a:ext cx="79133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Cartoons in newspapers, such as the one below, played a role in forcing the authorities to finally act.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200" kern="1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 government of the day built a vast new underground sewer system during the 1860s — 1,800 km of new brick-lined  tunnels.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82 pumping stations helped move waste towards a main treatment plant in Crossness, east of the city.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From 1887 onwards, solids from the sewer network were being dumped at sea from large barges called ‘</a:t>
            </a:r>
            <a:r>
              <a:rPr lang="en-GB" sz="1200" kern="15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bovril</a:t>
            </a:r>
            <a:r>
              <a:rPr lang="en-GB" sz="1200" kern="1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boats’. This practice continued until 1998 when European Union legislation outlawed it. </a:t>
            </a:r>
          </a:p>
          <a:p>
            <a:r>
              <a:rPr lang="en-GB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FB41309-5D20-2378-05DE-45211779F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57" y="2307413"/>
            <a:ext cx="3673690" cy="249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9167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205979"/>
            <a:ext cx="7588307" cy="827367"/>
          </a:xfrm>
        </p:spPr>
        <p:txBody>
          <a:bodyPr>
            <a:noAutofit/>
          </a:bodyPr>
          <a:lstStyle/>
          <a:p>
            <a:r>
              <a:rPr lang="en-GB" sz="2800" b="0" dirty="0"/>
              <a:t>London’s twenty-first century sewage challenge</a:t>
            </a:r>
            <a:br>
              <a:rPr lang="en-GB" sz="2800" b="0" dirty="0"/>
            </a:br>
            <a:endParaRPr lang="en-GB" sz="24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6049C-E24B-0E08-6131-5A90189E8E19}"/>
              </a:ext>
            </a:extLst>
          </p:cNvPr>
          <p:cNvSpPr txBox="1"/>
          <p:nvPr/>
        </p:nvSpPr>
        <p:spPr>
          <a:xfrm>
            <a:off x="0" y="4835723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© Hodder &amp; Stoughton Limited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5E8CA-DD51-5F6D-D29B-0CD3A15FEB90}"/>
              </a:ext>
            </a:extLst>
          </p:cNvPr>
          <p:cNvSpPr txBox="1"/>
          <p:nvPr/>
        </p:nvSpPr>
        <p:spPr>
          <a:xfrm>
            <a:off x="193289" y="1248621"/>
            <a:ext cx="698066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the early 2000s, a decision was made to further improve London’s sewers.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aim was to stop waste being flushed out of the Victorian network and into the river during heavy rainfall.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Extreme rainfall events are predicted to increase further due to </a:t>
            </a:r>
            <a:r>
              <a:rPr lang="en-GB" sz="1400" b="1" kern="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climate change </a:t>
            </a:r>
            <a:r>
              <a:rPr lang="en-GB" sz="1400" kern="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coming years and decades.</a:t>
            </a:r>
            <a:endParaRPr lang="en-GB" sz="1400" kern="15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Escaped sewage threatens fragile </a:t>
            </a:r>
            <a:r>
              <a:rPr lang="en-GB" sz="1400" b="1" kern="1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river ecosystems</a:t>
            </a:r>
            <a:r>
              <a:rPr lang="en-GB" sz="1400" kern="1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This undermines work to restore ecological life in British rivers following all the damage done in the past by industry and agriculture.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Tourism and leisure in urban areas is vitally important for the </a:t>
            </a:r>
            <a:r>
              <a:rPr lang="en-GB" sz="1400" b="1" kern="1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post-industrial </a:t>
            </a:r>
            <a:r>
              <a:rPr lang="en-GB" sz="1400" kern="1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economies of London and other major cities; but polluted water can deter visitors from using riverside restaurants and bars.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kern="15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i="1" kern="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next slide summarises how several key issues are linked.</a:t>
            </a:r>
            <a:endParaRPr lang="en-GB" sz="1400" i="1" kern="15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6778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1333</Words>
  <Application>Microsoft Macintosh PowerPoint</Application>
  <PresentationFormat>On-screen Show (16:9)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Arial</vt:lpstr>
      <vt:lpstr>Century Gothic</vt:lpstr>
      <vt:lpstr>Simple Light</vt:lpstr>
      <vt:lpstr>PowerPoint Presentation</vt:lpstr>
      <vt:lpstr>Synoptic geography</vt:lpstr>
      <vt:lpstr>PowerPoint Presentation</vt:lpstr>
      <vt:lpstr>When and why did sewage become a problem? </vt:lpstr>
      <vt:lpstr>PowerPoint Presentation</vt:lpstr>
      <vt:lpstr>What role did physical factors play? </vt:lpstr>
      <vt:lpstr>Synoptic summary </vt:lpstr>
      <vt:lpstr>Solving the problem </vt:lpstr>
      <vt:lpstr>London’s twenty-first century sewage challenge </vt:lpstr>
      <vt:lpstr>PowerPoint Presentation</vt:lpstr>
      <vt:lpstr>The Thames Tideway Tunnel </vt:lpstr>
      <vt:lpstr>London’s new super sewer </vt:lpstr>
      <vt:lpstr>Sewage in the news  </vt:lpstr>
      <vt:lpstr>Further research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Ben Roberts</cp:lastModifiedBy>
  <cp:revision>11</cp:revision>
  <dcterms:modified xsi:type="dcterms:W3CDTF">2023-10-19T11:05:08Z</dcterms:modified>
</cp:coreProperties>
</file>