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67" r:id="rId2"/>
    <p:sldId id="285" r:id="rId3"/>
    <p:sldId id="364" r:id="rId4"/>
    <p:sldId id="365" r:id="rId5"/>
    <p:sldId id="260" r:id="rId6"/>
    <p:sldId id="361" r:id="rId7"/>
    <p:sldId id="366" r:id="rId8"/>
    <p:sldId id="417" r:id="rId9"/>
    <p:sldId id="363" r:id="rId10"/>
    <p:sldId id="358" r:id="rId11"/>
  </p:sldIdLst>
  <p:sldSz cx="9144000" cy="5143500" type="screen16x9"/>
  <p:notesSz cx="6858000" cy="9144000"/>
  <p:embeddedFontLst>
    <p:embeddedFont>
      <p:font typeface="Century Gothic" panose="020B0502020202020204" pitchFamily="3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3024DA-9DF8-E24A-AF0A-4C247695D086}" v="2" dt="2023-10-19T10:10:40.7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24"/>
    <p:restoredTop sz="78503"/>
  </p:normalViewPr>
  <p:slideViewPr>
    <p:cSldViewPr snapToGrid="0">
      <p:cViewPr varScale="1">
        <p:scale>
          <a:sx n="132" d="100"/>
          <a:sy n="132" d="100"/>
        </p:scale>
        <p:origin x="224" y="16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br>
              <a:rPr lang="en-US" sz="1600" b="1" dirty="0"/>
            </a:br>
            <a:r>
              <a:rPr lang="en-GB" sz="1100" dirty="0"/>
              <a:t>This presentation supports the article in </a:t>
            </a:r>
            <a:r>
              <a:rPr lang="en-GB" sz="1100" cap="small" dirty="0"/>
              <a:t>Geography Review </a:t>
            </a:r>
            <a:r>
              <a:rPr lang="en-GB" sz="1100" dirty="0"/>
              <a:t>Vol. 37, No. 2:</a:t>
            </a:r>
            <a:br>
              <a:rPr lang="en-GB" sz="1100" dirty="0"/>
            </a:br>
            <a:br>
              <a:rPr lang="en-GB" sz="1100" dirty="0"/>
            </a:br>
            <a:r>
              <a:rPr lang="en-GB" sz="1100" b="1" dirty="0"/>
              <a:t>Outer space: A global </a:t>
            </a:r>
            <a:r>
              <a:rPr lang="en-GB" sz="1100" b="1"/>
              <a:t>commons?</a:t>
            </a:r>
            <a:endParaRPr lang="en-US" dirty="0"/>
          </a:p>
        </p:txBody>
      </p:sp>
    </p:spTree>
    <p:extLst>
      <p:ext uri="{BB962C8B-B14F-4D97-AF65-F5344CB8AC3E}">
        <p14:creationId xmlns:p14="http://schemas.microsoft.com/office/powerpoint/2010/main" val="2936019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xfrm>
            <a:off x="381000" y="685800"/>
            <a:ext cx="6096000" cy="3429000"/>
          </a:xfrm>
          <a:ln/>
        </p:spPr>
      </p:sp>
      <p:sp>
        <p:nvSpPr>
          <p:cNvPr id="26627" name="Rectangle 3"/>
          <p:cNvSpPr>
            <a:spLocks noGrp="1" noChangeArrowheads="1"/>
          </p:cNvSpPr>
          <p:nvPr>
            <p:ph type="body" idx="1"/>
          </p:nvPr>
        </p:nvSpPr>
        <p:spPr>
          <a:noFill/>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959E5701-6A70-E5F4-0598-A1B173C0F36F}"/>
              </a:ext>
            </a:extLst>
          </p:cNvPr>
          <p:cNvSpPr>
            <a:spLocks noGrp="1" noRot="1" noChangeAspect="1" noChangeArrowheads="1" noTextEdit="1"/>
          </p:cNvSpPr>
          <p:nvPr>
            <p:ph type="sldImg"/>
          </p:nvPr>
        </p:nvSpPr>
        <p:spPr>
          <a:xfrm>
            <a:off x="381000" y="685800"/>
            <a:ext cx="6096000" cy="3429000"/>
          </a:xfrm>
          <a:ln/>
        </p:spPr>
      </p:sp>
      <p:sp>
        <p:nvSpPr>
          <p:cNvPr id="29699" name="Rectangle 3">
            <a:extLst>
              <a:ext uri="{FF2B5EF4-FFF2-40B4-BE49-F238E27FC236}">
                <a16:creationId xmlns:a16="http://schemas.microsoft.com/office/drawing/2014/main" id="{7FB457D3-D055-29BB-12C4-76953722A2D4}"/>
              </a:ext>
            </a:extLst>
          </p:cNvPr>
          <p:cNvSpPr>
            <a:spLocks noGrp="1" noChangeArrowheads="1"/>
          </p:cNvSpPr>
          <p:nvPr>
            <p:ph type="body" idx="1"/>
          </p:nvPr>
        </p:nvSpPr>
        <p:spPr>
          <a:noFill/>
        </p:spPr>
        <p:txBody>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9"/>
        <p:cNvGrpSpPr/>
        <p:nvPr/>
      </p:nvGrpSpPr>
      <p:grpSpPr>
        <a:xfrm>
          <a:off x="0" y="0"/>
          <a:ext cx="0" cy="0"/>
          <a:chOff x="0" y="0"/>
          <a:chExt cx="0" cy="0"/>
        </a:xfrm>
      </p:grpSpPr>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54;p13">
            <a:extLst>
              <a:ext uri="{FF2B5EF4-FFF2-40B4-BE49-F238E27FC236}">
                <a16:creationId xmlns:a16="http://schemas.microsoft.com/office/drawing/2014/main" id="{A95FB342-B6D9-2F2E-839A-901CC94BD7EB}"/>
              </a:ext>
            </a:extLst>
          </p:cNvPr>
          <p:cNvPicPr preferRelativeResize="0"/>
          <p:nvPr userDrawn="1"/>
        </p:nvPicPr>
        <p:blipFill rotWithShape="1">
          <a:blip r:embed="rId2">
            <a:alphaModFix/>
          </a:blip>
          <a:srcRect/>
          <a:stretch/>
        </p:blipFill>
        <p:spPr>
          <a:xfrm>
            <a:off x="0" y="-1"/>
            <a:ext cx="9143997" cy="5148000"/>
          </a:xfrm>
          <a:prstGeom prst="rect">
            <a:avLst/>
          </a:prstGeom>
          <a:noFill/>
          <a:ln>
            <a:noFill/>
          </a:ln>
        </p:spPr>
      </p:pic>
      <p:cxnSp>
        <p:nvCxnSpPr>
          <p:cNvPr id="5" name="Google Shape;57;p13">
            <a:extLst>
              <a:ext uri="{FF2B5EF4-FFF2-40B4-BE49-F238E27FC236}">
                <a16:creationId xmlns:a16="http://schemas.microsoft.com/office/drawing/2014/main" id="{D6731BF7-DE20-5D01-CBA5-CBADB8319E35}"/>
              </a:ext>
            </a:extLst>
          </p:cNvPr>
          <p:cNvCxnSpPr/>
          <p:nvPr userDrawn="1"/>
        </p:nvCxnSpPr>
        <p:spPr>
          <a:xfrm>
            <a:off x="1527300" y="2603932"/>
            <a:ext cx="6089400" cy="0"/>
          </a:xfrm>
          <a:prstGeom prst="straightConnector1">
            <a:avLst/>
          </a:prstGeom>
          <a:noFill/>
          <a:ln w="9525" cap="flat" cmpd="sng">
            <a:solidFill>
              <a:schemeClr val="lt1"/>
            </a:solidFill>
            <a:prstDash val="solid"/>
            <a:round/>
            <a:headEnd type="none" w="med" len="med"/>
            <a:tailEnd type="none" w="med" len="med"/>
          </a:ln>
        </p:spPr>
      </p:cxnSp>
      <p:sp>
        <p:nvSpPr>
          <p:cNvPr id="4" name="Text Placeholder 3">
            <a:extLst>
              <a:ext uri="{FF2B5EF4-FFF2-40B4-BE49-F238E27FC236}">
                <a16:creationId xmlns:a16="http://schemas.microsoft.com/office/drawing/2014/main" id="{1A095240-99B7-9A09-2ECC-16289F9B4B65}"/>
              </a:ext>
            </a:extLst>
          </p:cNvPr>
          <p:cNvSpPr>
            <a:spLocks noGrp="1"/>
          </p:cNvSpPr>
          <p:nvPr>
            <p:ph type="body" sz="quarter" idx="13" hasCustomPrompt="1"/>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r>
              <a:rPr lang="en-US" dirty="0"/>
              <a:t>© Hodder &amp; Stoughton Limited 2023</a:t>
            </a:r>
          </a:p>
        </p:txBody>
      </p:sp>
      <p:sp>
        <p:nvSpPr>
          <p:cNvPr id="14" name="TextBox 13">
            <a:extLst>
              <a:ext uri="{FF2B5EF4-FFF2-40B4-BE49-F238E27FC236}">
                <a16:creationId xmlns:a16="http://schemas.microsoft.com/office/drawing/2014/main" id="{0A47EC61-AA05-2C34-5519-B2CAE4288674}"/>
              </a:ext>
            </a:extLst>
          </p:cNvPr>
          <p:cNvSpPr txBox="1"/>
          <p:nvPr userDrawn="1"/>
        </p:nvSpPr>
        <p:spPr>
          <a:xfrm>
            <a:off x="5155224" y="1333819"/>
            <a:ext cx="3661260" cy="215444"/>
          </a:xfrm>
          <a:prstGeom prst="rect">
            <a:avLst/>
          </a:prstGeom>
          <a:noFill/>
        </p:spPr>
        <p:txBody>
          <a:bodyPr wrap="none" lIns="0" tIns="0" rIns="0" bIns="0" rtlCol="0">
            <a:spAutoFit/>
          </a:bodyPr>
          <a:lstStyle/>
          <a:p>
            <a:pPr algn="r"/>
            <a:r>
              <a:rPr lang="en-US" sz="1400" dirty="0" err="1">
                <a:solidFill>
                  <a:schemeClr val="bg1"/>
                </a:solidFill>
                <a:latin typeface="Arial"/>
                <a:cs typeface="Arial"/>
              </a:rPr>
              <a:t>www.hoddereducation.co.uk</a:t>
            </a:r>
            <a:r>
              <a:rPr lang="en-US" sz="1400" dirty="0">
                <a:solidFill>
                  <a:schemeClr val="bg1"/>
                </a:solidFill>
                <a:latin typeface="Arial"/>
                <a:cs typeface="Arial"/>
              </a:rPr>
              <a:t>/</a:t>
            </a:r>
            <a:r>
              <a:rPr lang="en-US" sz="1400" dirty="0" err="1">
                <a:solidFill>
                  <a:schemeClr val="bg1"/>
                </a:solidFill>
                <a:latin typeface="Arial"/>
                <a:cs typeface="Arial"/>
              </a:rPr>
              <a:t>geographyreview</a:t>
            </a:r>
            <a:endParaRPr lang="en-US" sz="1400" dirty="0">
              <a:solidFill>
                <a:schemeClr val="bg1"/>
              </a:solidFill>
              <a:latin typeface="Arial"/>
              <a:cs typeface="Arial"/>
            </a:endParaRPr>
          </a:p>
        </p:txBody>
      </p:sp>
      <p:pic>
        <p:nvPicPr>
          <p:cNvPr id="25" name="Picture 24" descr="A black and white logo&#10;&#10;Description automatically generated">
            <a:extLst>
              <a:ext uri="{FF2B5EF4-FFF2-40B4-BE49-F238E27FC236}">
                <a16:creationId xmlns:a16="http://schemas.microsoft.com/office/drawing/2014/main" id="{ACBF3B50-4A6B-C15E-FC56-C269B4485D0B}"/>
              </a:ext>
            </a:extLst>
          </p:cNvPr>
          <p:cNvPicPr>
            <a:picLocks noChangeAspect="1"/>
          </p:cNvPicPr>
          <p:nvPr userDrawn="1"/>
        </p:nvPicPr>
        <p:blipFill rotWithShape="1">
          <a:blip r:embed="rId3"/>
          <a:srcRect t="11988" r="5994"/>
          <a:stretch/>
        </p:blipFill>
        <p:spPr>
          <a:xfrm>
            <a:off x="4192859" y="0"/>
            <a:ext cx="4951142" cy="140257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p:txBody>
      </p:sp>
      <p:sp>
        <p:nvSpPr>
          <p:cNvPr id="5" name="Footer Placeholder 4"/>
          <p:cNvSpPr>
            <a:spLocks noGrp="1"/>
          </p:cNvSpPr>
          <p:nvPr>
            <p:ph type="ftr" sz="quarter" idx="11"/>
          </p:nvPr>
        </p:nvSpPr>
        <p:spPr/>
        <p:txBody>
          <a:bodyPr/>
          <a:lstStyle/>
          <a:p>
            <a:r>
              <a:rPr lang="en-US" dirty="0" err="1"/>
              <a:t>Hodder</a:t>
            </a:r>
            <a:r>
              <a:rPr lang="en-US" dirty="0"/>
              <a:t> &amp; Stoughton © 2021</a:t>
            </a:r>
          </a:p>
        </p:txBody>
      </p:sp>
      <p:pic>
        <p:nvPicPr>
          <p:cNvPr id="8" name="Picture 7" descr="Geography.jpg"/>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886756" y="0"/>
            <a:ext cx="3257245" cy="742436"/>
          </a:xfrm>
          <a:prstGeom prst="rect">
            <a:avLst/>
          </a:prstGeom>
        </p:spPr>
      </p:pic>
    </p:spTree>
    <p:extLst>
      <p:ext uri="{BB962C8B-B14F-4D97-AF65-F5344CB8AC3E}">
        <p14:creationId xmlns:p14="http://schemas.microsoft.com/office/powerpoint/2010/main" val="38384696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70745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r>
              <a:rPr lang="en-GB" dirty="0"/>
              <a:t>Title Text</a:t>
            </a:r>
            <a:endParaRPr dirty="0"/>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dirty="0"/>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6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200" b="1"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hoddereducation.co.uk/geographyreview"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D7E56F7-D8DC-28F0-35CB-93E35459B7C2}"/>
              </a:ext>
            </a:extLst>
          </p:cNvPr>
          <p:cNvSpPr>
            <a:spLocks noGrp="1"/>
          </p:cNvSpPr>
          <p:nvPr>
            <p:ph type="body" sz="quarter" idx="13"/>
          </p:nvPr>
        </p:nvSpPr>
        <p:spPr/>
        <p:txBody>
          <a:bodyPr/>
          <a:lstStyle/>
          <a:p>
            <a:endParaRPr lang="en-US" dirty="0"/>
          </a:p>
        </p:txBody>
      </p:sp>
      <p:sp>
        <p:nvSpPr>
          <p:cNvPr id="3" name="Google Shape;55;p13">
            <a:extLst>
              <a:ext uri="{FF2B5EF4-FFF2-40B4-BE49-F238E27FC236}">
                <a16:creationId xmlns:a16="http://schemas.microsoft.com/office/drawing/2014/main" id="{36DF78C4-48D1-C354-6081-F8B8227DD704}"/>
              </a:ext>
            </a:extLst>
          </p:cNvPr>
          <p:cNvSpPr txBox="1"/>
          <p:nvPr/>
        </p:nvSpPr>
        <p:spPr>
          <a:xfrm>
            <a:off x="1167600" y="1803175"/>
            <a:ext cx="6808800" cy="708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3400" b="1" dirty="0">
                <a:solidFill>
                  <a:schemeClr val="lt1"/>
                </a:solidFill>
                <a:latin typeface="Century Gothic"/>
                <a:ea typeface="Century Gothic"/>
                <a:cs typeface="Century Gothic"/>
                <a:sym typeface="Century Gothic"/>
              </a:rPr>
              <a:t>The global commons</a:t>
            </a:r>
            <a:endParaRPr sz="3400" b="1" dirty="0">
              <a:solidFill>
                <a:schemeClr val="lt1"/>
              </a:solidFill>
              <a:latin typeface="Century Gothic"/>
              <a:ea typeface="Century Gothic"/>
              <a:cs typeface="Century Gothic"/>
              <a:sym typeface="Century Gothic"/>
            </a:endParaRPr>
          </a:p>
        </p:txBody>
      </p:sp>
      <p:sp>
        <p:nvSpPr>
          <p:cNvPr id="4" name="Google Shape;56;p13">
            <a:extLst>
              <a:ext uri="{FF2B5EF4-FFF2-40B4-BE49-F238E27FC236}">
                <a16:creationId xmlns:a16="http://schemas.microsoft.com/office/drawing/2014/main" id="{DE31ABF5-44D8-D5CD-D749-B5F16138C9B6}"/>
              </a:ext>
            </a:extLst>
          </p:cNvPr>
          <p:cNvSpPr txBox="1"/>
          <p:nvPr/>
        </p:nvSpPr>
        <p:spPr>
          <a:xfrm>
            <a:off x="1167600" y="2843517"/>
            <a:ext cx="6808800" cy="492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dirty="0">
                <a:solidFill>
                  <a:schemeClr val="lt1"/>
                </a:solidFill>
                <a:latin typeface="Century Gothic"/>
                <a:ea typeface="Century Gothic"/>
                <a:cs typeface="Century Gothic"/>
                <a:sym typeface="Century Gothic"/>
              </a:rPr>
              <a:t>David Redfern</a:t>
            </a:r>
            <a:endParaRPr sz="2000" dirty="0">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4129289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a:solidFill>
                  <a:schemeClr val="bg1"/>
                </a:solidFill>
              </a:rPr>
              <a:t>Hodder &amp; Stoughton © 2023</a:t>
            </a:r>
          </a:p>
        </p:txBody>
      </p:sp>
      <p:sp>
        <p:nvSpPr>
          <p:cNvPr id="5" name="TextBox 4"/>
          <p:cNvSpPr txBox="1"/>
          <p:nvPr/>
        </p:nvSpPr>
        <p:spPr>
          <a:xfrm>
            <a:off x="1547734" y="1645920"/>
            <a:ext cx="5891135" cy="2313518"/>
          </a:xfrm>
          <a:prstGeom prst="rect">
            <a:avLst/>
          </a:prstGeom>
          <a:noFill/>
        </p:spPr>
        <p:txBody>
          <a:bodyPr wrap="square" rtlCol="0">
            <a:spAutoFit/>
          </a:bodyPr>
          <a:lstStyle/>
          <a:p>
            <a:pPr>
              <a:lnSpc>
                <a:spcPct val="150000"/>
              </a:lnSpc>
            </a:pPr>
            <a:r>
              <a:rPr lang="en-US" dirty="0">
                <a:latin typeface="+mn-lt"/>
                <a:ea typeface="Arial" charset="0"/>
                <a:cs typeface="Arial" charset="0"/>
              </a:rPr>
              <a:t>This resource is part of </a:t>
            </a:r>
            <a:r>
              <a:rPr lang="en-US" cap="small" dirty="0">
                <a:latin typeface="+mn-lt"/>
                <a:ea typeface="Arial" charset="0"/>
                <a:cs typeface="Arial" charset="0"/>
              </a:rPr>
              <a:t>Geography Review</a:t>
            </a:r>
            <a:r>
              <a:rPr lang="en-US" dirty="0">
                <a:latin typeface="+mn-lt"/>
                <a:ea typeface="Arial" charset="0"/>
                <a:cs typeface="Arial" charset="0"/>
              </a:rPr>
              <a:t>, a magazine written for A-level students by subject experts. To subscribe to the full magazine go to:  </a:t>
            </a:r>
            <a:r>
              <a:rPr lang="en-US" u="sng" dirty="0">
                <a:solidFill>
                  <a:srgbClr val="0000FF"/>
                </a:solidFill>
                <a:latin typeface="+mn-lt"/>
                <a:ea typeface="Arial" charset="0"/>
                <a:cs typeface="Arial" charset="0"/>
                <a:hlinkClick r:id="rId2"/>
              </a:rPr>
              <a:t>http://www.hoddereducation.co.uk/geographyreview</a:t>
            </a:r>
            <a:endParaRPr lang="en-US" u="sng" dirty="0">
              <a:solidFill>
                <a:srgbClr val="0000FF"/>
              </a:solidFill>
              <a:latin typeface="+mn-lt"/>
              <a:ea typeface="Arial" charset="0"/>
              <a:cs typeface="Arial" charset="0"/>
            </a:endParaRPr>
          </a:p>
          <a:p>
            <a:pPr>
              <a:lnSpc>
                <a:spcPct val="150000"/>
              </a:lnSpc>
            </a:pPr>
            <a:endParaRPr lang="en-US" b="1" dirty="0">
              <a:solidFill>
                <a:srgbClr val="FF0000"/>
              </a:solidFill>
              <a:latin typeface="+mn-lt"/>
              <a:ea typeface="Arial" charset="0"/>
              <a:cs typeface="Arial" charset="0"/>
            </a:endParaRPr>
          </a:p>
          <a:p>
            <a:pPr>
              <a:lnSpc>
                <a:spcPct val="150000"/>
              </a:lnSpc>
            </a:pPr>
            <a:r>
              <a:rPr lang="en-US" b="1" dirty="0">
                <a:solidFill>
                  <a:schemeClr val="tx1"/>
                </a:solidFill>
                <a:latin typeface="+mn-lt"/>
                <a:ea typeface="Arial" charset="0"/>
                <a:cs typeface="Arial" charset="0"/>
              </a:rPr>
              <a:t>See also the presentation on ‘Digital Divides’, produced by Simon Oakes for </a:t>
            </a:r>
            <a:r>
              <a:rPr lang="en-US" b="1" cap="small" dirty="0">
                <a:solidFill>
                  <a:schemeClr val="tx1"/>
                </a:solidFill>
                <a:latin typeface="+mn-lt"/>
                <a:ea typeface="Arial" charset="0"/>
                <a:cs typeface="Arial" charset="0"/>
              </a:rPr>
              <a:t>Geography Review V</a:t>
            </a:r>
            <a:r>
              <a:rPr lang="en-US" b="1" dirty="0">
                <a:solidFill>
                  <a:schemeClr val="tx1"/>
                </a:solidFill>
                <a:latin typeface="+mn-lt"/>
                <a:ea typeface="Arial" charset="0"/>
                <a:cs typeface="Arial" charset="0"/>
              </a:rPr>
              <a:t>ol. 35, No. 1</a:t>
            </a:r>
          </a:p>
          <a:p>
            <a:pPr>
              <a:lnSpc>
                <a:spcPct val="150000"/>
              </a:lnSpc>
            </a:pPr>
            <a:endParaRPr lang="en-US" dirty="0">
              <a:latin typeface="+mn-lt"/>
              <a:ea typeface="Arial" charset="0"/>
              <a:cs typeface="Arial" charset="0"/>
            </a:endParaRPr>
          </a:p>
        </p:txBody>
      </p:sp>
      <p:sp>
        <p:nvSpPr>
          <p:cNvPr id="2" name="Footer Placeholder 3">
            <a:extLst>
              <a:ext uri="{FF2B5EF4-FFF2-40B4-BE49-F238E27FC236}">
                <a16:creationId xmlns:a16="http://schemas.microsoft.com/office/drawing/2014/main" id="{DFF0434F-00FB-BAB6-F02E-6DE7EC744DD4}"/>
              </a:ext>
            </a:extLst>
          </p:cNvPr>
          <p:cNvSpPr txBox="1">
            <a:spLocks/>
          </p:cNvSpPr>
          <p:nvPr/>
        </p:nvSpPr>
        <p:spPr>
          <a:xfrm>
            <a:off x="0" y="4608615"/>
            <a:ext cx="2932771" cy="421200"/>
          </a:xfrm>
        </p:spPr>
        <p:txBody>
          <a:bodyPr anchor="ct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Aft>
                <a:spcPts val="450"/>
              </a:spcAft>
            </a:pPr>
            <a:r>
              <a:rPr lang="en-US">
                <a:latin typeface="+mn-lt"/>
              </a:rPr>
              <a:t>© Hodder &amp; Stoughton 2023</a:t>
            </a:r>
            <a:endParaRPr lang="en-US" dirty="0">
              <a:latin typeface="+mn-lt"/>
            </a:endParaRPr>
          </a:p>
        </p:txBody>
      </p:sp>
    </p:spTree>
    <p:extLst>
      <p:ext uri="{BB962C8B-B14F-4D97-AF65-F5344CB8AC3E}">
        <p14:creationId xmlns:p14="http://schemas.microsoft.com/office/powerpoint/2010/main" val="3696728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2663" y="125982"/>
            <a:ext cx="6166625" cy="836547"/>
          </a:xfrm>
        </p:spPr>
        <p:txBody>
          <a:bodyPr anchor="ctr">
            <a:noAutofit/>
          </a:bodyPr>
          <a:lstStyle/>
          <a:p>
            <a:r>
              <a:rPr lang="en-US" sz="2800" b="1" dirty="0"/>
              <a:t>The global </a:t>
            </a:r>
            <a:r>
              <a:rPr lang="en-US" dirty="0"/>
              <a:t>c</a:t>
            </a:r>
            <a:r>
              <a:rPr lang="en-US" sz="2800" b="1" dirty="0"/>
              <a:t>ommons (1)</a:t>
            </a:r>
            <a:endParaRPr lang="en-GB" sz="2400" b="0" dirty="0"/>
          </a:p>
        </p:txBody>
      </p:sp>
      <p:sp>
        <p:nvSpPr>
          <p:cNvPr id="4" name="Footer Placeholder 3"/>
          <p:cNvSpPr>
            <a:spLocks noGrp="1"/>
          </p:cNvSpPr>
          <p:nvPr>
            <p:ph type="ftr" sz="quarter" idx="11"/>
          </p:nvPr>
        </p:nvSpPr>
        <p:spPr>
          <a:xfrm>
            <a:off x="33042" y="4669187"/>
            <a:ext cx="2643251" cy="421200"/>
          </a:xfrm>
        </p:spPr>
        <p:txBody>
          <a:bodyPr anchor="ctr">
            <a:normAutofit/>
          </a:bodyPr>
          <a:lstStyle/>
          <a:p>
            <a:pPr>
              <a:spcAft>
                <a:spcPts val="450"/>
              </a:spcAft>
            </a:pPr>
            <a:r>
              <a:rPr lang="en-US" sz="1200" dirty="0">
                <a:latin typeface="+mn-lt"/>
              </a:rPr>
              <a:t>© Hodder &amp; Stoughton 2023</a:t>
            </a:r>
          </a:p>
        </p:txBody>
      </p:sp>
      <p:sp>
        <p:nvSpPr>
          <p:cNvPr id="3" name="Content Placeholder 2">
            <a:extLst>
              <a:ext uri="{FF2B5EF4-FFF2-40B4-BE49-F238E27FC236}">
                <a16:creationId xmlns:a16="http://schemas.microsoft.com/office/drawing/2014/main" id="{93A638AD-AABC-D9B4-24D8-261ABBBE286C}"/>
              </a:ext>
            </a:extLst>
          </p:cNvPr>
          <p:cNvSpPr>
            <a:spLocks noGrp="1"/>
          </p:cNvSpPr>
          <p:nvPr>
            <p:ph idx="1"/>
          </p:nvPr>
        </p:nvSpPr>
        <p:spPr>
          <a:xfrm>
            <a:off x="122663" y="913500"/>
            <a:ext cx="7344938" cy="3755687"/>
          </a:xfrm>
        </p:spPr>
        <p:txBody>
          <a:bodyPr>
            <a:normAutofit/>
          </a:bodyPr>
          <a:lstStyle/>
          <a:p>
            <a:pPr marL="114300" indent="0">
              <a:lnSpc>
                <a:spcPct val="150000"/>
              </a:lnSpc>
              <a:buNone/>
            </a:pPr>
            <a:r>
              <a:rPr lang="en-GB" sz="1400" dirty="0">
                <a:solidFill>
                  <a:srgbClr val="000000"/>
                </a:solidFill>
                <a:effectLst/>
                <a:ea typeface="Calibri" panose="020F0502020204030204" pitchFamily="34" charset="0"/>
                <a:cs typeface="Arial" panose="020B0604020202020204" pitchFamily="34" charset="0"/>
              </a:rPr>
              <a:t>The term ‘the global commons’ was first used in the </a:t>
            </a:r>
            <a:r>
              <a:rPr lang="en-GB" sz="1400" i="1" dirty="0">
                <a:solidFill>
                  <a:srgbClr val="000000"/>
                </a:solidFill>
                <a:effectLst/>
                <a:ea typeface="Calibri" panose="020F0502020204030204" pitchFamily="34" charset="0"/>
                <a:cs typeface="Arial" panose="020B0604020202020204" pitchFamily="34" charset="0"/>
              </a:rPr>
              <a:t>World Conservation Strategy</a:t>
            </a:r>
            <a:r>
              <a:rPr lang="en-GB" sz="1400" dirty="0">
                <a:solidFill>
                  <a:srgbClr val="000000"/>
                </a:solidFill>
                <a:effectLst/>
                <a:ea typeface="Calibri" panose="020F0502020204030204" pitchFamily="34" charset="0"/>
                <a:cs typeface="Arial" panose="020B0604020202020204" pitchFamily="34" charset="0"/>
              </a:rPr>
              <a:t>, a report on conservation published in 1991 by the International Union for Conservation of Nature and Natural Resources (IUCN) in collaboration with UNESCO, the UNEP (United Nations Environment Programme) and the World Wildlife Fund (WWF). It stated:</a:t>
            </a:r>
          </a:p>
          <a:p>
            <a:pPr marL="114300" indent="0">
              <a:lnSpc>
                <a:spcPct val="150000"/>
              </a:lnSpc>
              <a:buNone/>
            </a:pPr>
            <a:r>
              <a:rPr lang="en-GB" sz="1400" dirty="0">
                <a:solidFill>
                  <a:srgbClr val="000000"/>
                </a:solidFill>
                <a:effectLst/>
                <a:ea typeface="Calibri" panose="020F0502020204030204" pitchFamily="34" charset="0"/>
                <a:cs typeface="Arial" panose="020B0604020202020204" pitchFamily="34" charset="0"/>
              </a:rPr>
              <a:t>‘</a:t>
            </a:r>
            <a:r>
              <a:rPr lang="en-GB" sz="1400" i="1" dirty="0">
                <a:solidFill>
                  <a:srgbClr val="000000"/>
                </a:solidFill>
                <a:effectLst/>
                <a:ea typeface="Calibri" panose="020F0502020204030204" pitchFamily="34" charset="0"/>
                <a:cs typeface="Arial" panose="020B0604020202020204" pitchFamily="34" charset="0"/>
              </a:rPr>
              <a:t>A commons is a tract of land or water owned or used jointly by the members of a community. The global commons includes those parts of the Earth’s surface beyond national jurisdictions - notably the open ocean and the living resources found there, or held in common, notably the atmosphere. The only landmass that may be regarded as part of the global commons is Antarctica</a:t>
            </a:r>
            <a:r>
              <a:rPr lang="en-GB" sz="1400" dirty="0">
                <a:solidFill>
                  <a:srgbClr val="000000"/>
                </a:solidFill>
                <a:effectLst/>
                <a:ea typeface="Calibri" panose="020F0502020204030204" pitchFamily="34" charset="0"/>
                <a:cs typeface="Arial" panose="020B0604020202020204" pitchFamily="34" charset="0"/>
              </a:rPr>
              <a:t>.’</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5599" y="133814"/>
            <a:ext cx="6089084" cy="717837"/>
          </a:xfrm>
        </p:spPr>
        <p:txBody>
          <a:bodyPr anchor="ctr">
            <a:noAutofit/>
          </a:bodyPr>
          <a:lstStyle/>
          <a:p>
            <a:r>
              <a:rPr lang="en-US" sz="2800" b="1" dirty="0"/>
              <a:t>The global </a:t>
            </a:r>
            <a:r>
              <a:rPr lang="en-US" dirty="0"/>
              <a:t>c</a:t>
            </a:r>
            <a:r>
              <a:rPr lang="en-US" sz="2800" b="1" dirty="0"/>
              <a:t>ommons (2)</a:t>
            </a:r>
            <a:endParaRPr lang="en-GB" sz="2400" b="0" dirty="0"/>
          </a:p>
        </p:txBody>
      </p:sp>
      <p:sp>
        <p:nvSpPr>
          <p:cNvPr id="4" name="Footer Placeholder 3"/>
          <p:cNvSpPr>
            <a:spLocks noGrp="1"/>
          </p:cNvSpPr>
          <p:nvPr>
            <p:ph type="ftr" sz="quarter" idx="11"/>
          </p:nvPr>
        </p:nvSpPr>
        <p:spPr>
          <a:xfrm>
            <a:off x="0" y="4725646"/>
            <a:ext cx="2241913" cy="417854"/>
          </a:xfrm>
        </p:spPr>
        <p:txBody>
          <a:bodyPr anchor="ctr">
            <a:normAutofit fontScale="92500"/>
          </a:bodyPr>
          <a:lstStyle/>
          <a:p>
            <a:pPr>
              <a:spcAft>
                <a:spcPts val="450"/>
              </a:spcAft>
            </a:pPr>
            <a:r>
              <a:rPr lang="en-US" sz="1200" dirty="0">
                <a:latin typeface="+mn-lt"/>
              </a:rPr>
              <a:t>© Hodder &amp; Stoughton 2023</a:t>
            </a:r>
          </a:p>
        </p:txBody>
      </p:sp>
      <p:sp>
        <p:nvSpPr>
          <p:cNvPr id="8" name="Content Placeholder 7">
            <a:extLst>
              <a:ext uri="{FF2B5EF4-FFF2-40B4-BE49-F238E27FC236}">
                <a16:creationId xmlns:a16="http://schemas.microsoft.com/office/drawing/2014/main" id="{BD4DE54A-C00D-A02E-78E1-AE477AE6BD85}"/>
              </a:ext>
            </a:extLst>
          </p:cNvPr>
          <p:cNvSpPr>
            <a:spLocks noGrp="1"/>
          </p:cNvSpPr>
          <p:nvPr>
            <p:ph idx="1"/>
          </p:nvPr>
        </p:nvSpPr>
        <p:spPr>
          <a:xfrm>
            <a:off x="155599" y="851651"/>
            <a:ext cx="7216751" cy="3103942"/>
          </a:xfrm>
        </p:spPr>
        <p:txBody>
          <a:bodyPr>
            <a:normAutofit fontScale="25000" lnSpcReduction="20000"/>
          </a:bodyPr>
          <a:lstStyle/>
          <a:p>
            <a:pPr marL="114300" indent="0">
              <a:lnSpc>
                <a:spcPct val="150000"/>
              </a:lnSpc>
              <a:buNone/>
            </a:pPr>
            <a:r>
              <a:rPr lang="en-GB" sz="5600" dirty="0">
                <a:solidFill>
                  <a:srgbClr val="000000"/>
                </a:solidFill>
                <a:ea typeface="Calibri" panose="020F0502020204030204" pitchFamily="34" charset="0"/>
                <a:cs typeface="Arial" panose="020B0604020202020204" pitchFamily="34" charset="0"/>
              </a:rPr>
              <a:t>Since 1991, two further global commons have been suggested: outer space and cyberspace (the internet).</a:t>
            </a:r>
          </a:p>
          <a:p>
            <a:pPr marL="114300" indent="0">
              <a:lnSpc>
                <a:spcPct val="150000"/>
              </a:lnSpc>
              <a:buNone/>
            </a:pPr>
            <a:endParaRPr lang="en-GB" sz="5600" dirty="0">
              <a:solidFill>
                <a:srgbClr val="000000"/>
              </a:solidFill>
              <a:ea typeface="Calibri" panose="020F0502020204030204" pitchFamily="34" charset="0"/>
              <a:cs typeface="Arial" panose="020B0604020202020204" pitchFamily="34" charset="0"/>
            </a:endParaRPr>
          </a:p>
          <a:p>
            <a:pPr marL="114300" indent="0">
              <a:lnSpc>
                <a:spcPct val="150000"/>
              </a:lnSpc>
              <a:buNone/>
            </a:pPr>
            <a:r>
              <a:rPr lang="en-GB" sz="5600" dirty="0">
                <a:solidFill>
                  <a:srgbClr val="000000"/>
                </a:solidFill>
                <a:effectLst/>
                <a:ea typeface="Calibri" panose="020F0502020204030204" pitchFamily="34" charset="0"/>
                <a:cs typeface="Arial" panose="020B0604020202020204" pitchFamily="34" charset="0"/>
              </a:rPr>
              <a:t>The World Conservation Strategy stated that all people on the planet have a right to the benefits of the global commons. At the same time, for the rights of all people to sustainable development, it should be acknowledged that all the global commons require protection. </a:t>
            </a:r>
          </a:p>
          <a:p>
            <a:pPr marL="114300" indent="0">
              <a:lnSpc>
                <a:spcPct val="150000"/>
              </a:lnSpc>
              <a:buNone/>
            </a:pPr>
            <a:endParaRPr lang="en-GB" sz="5600" dirty="0">
              <a:solidFill>
                <a:srgbClr val="000000"/>
              </a:solidFill>
              <a:ea typeface="Calibri" panose="020F0502020204030204" pitchFamily="34" charset="0"/>
              <a:cs typeface="Arial" panose="020B0604020202020204" pitchFamily="34" charset="0"/>
            </a:endParaRPr>
          </a:p>
          <a:p>
            <a:pPr marL="114300" indent="0">
              <a:lnSpc>
                <a:spcPct val="150000"/>
              </a:lnSpc>
              <a:buNone/>
            </a:pPr>
            <a:r>
              <a:rPr lang="en-GB" sz="5600" dirty="0">
                <a:solidFill>
                  <a:srgbClr val="000000"/>
                </a:solidFill>
                <a:effectLst/>
                <a:ea typeface="Calibri" panose="020F0502020204030204" pitchFamily="34" charset="0"/>
                <a:cs typeface="Arial" panose="020B0604020202020204" pitchFamily="34" charset="0"/>
              </a:rPr>
              <a:t>The protection of one of the major ‘global commons’ – the atmosphere – has been central to the battle against climate change, with many global meetings (called COP — Conference of the Parties) taking place in recent years. The most notable being those that produced the Kyoto Protocol (1997), and the Paris Agreement (2015).</a:t>
            </a:r>
          </a:p>
          <a:p>
            <a:endParaRPr lang="en-GB" dirty="0"/>
          </a:p>
        </p:txBody>
      </p:sp>
    </p:spTree>
    <p:extLst>
      <p:ext uri="{BB962C8B-B14F-4D97-AF65-F5344CB8AC3E}">
        <p14:creationId xmlns:p14="http://schemas.microsoft.com/office/powerpoint/2010/main" val="1772066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5"/>
          <p:cNvSpPr>
            <a:spLocks noGrp="1" noChangeArrowheads="1"/>
          </p:cNvSpPr>
          <p:nvPr>
            <p:ph type="title"/>
          </p:nvPr>
        </p:nvSpPr>
        <p:spPr>
          <a:xfrm>
            <a:off x="99826" y="117621"/>
            <a:ext cx="8520600" cy="707450"/>
          </a:xfrm>
        </p:spPr>
        <p:txBody>
          <a:bodyPr/>
          <a:lstStyle/>
          <a:p>
            <a:pPr eaLnBrk="1" hangingPunct="1"/>
            <a:r>
              <a:rPr lang="en-US" sz="2800" b="1" dirty="0"/>
              <a:t>Management of the global </a:t>
            </a:r>
            <a:r>
              <a:rPr lang="en-US" dirty="0"/>
              <a:t>c</a:t>
            </a:r>
            <a:r>
              <a:rPr lang="en-US" sz="2800" b="1" dirty="0"/>
              <a:t>ommons (1)</a:t>
            </a:r>
            <a:endParaRPr lang="en-US" sz="2400" b="0" dirty="0">
              <a:solidFill>
                <a:schemeClr val="tx1"/>
              </a:solidFill>
            </a:endParaRPr>
          </a:p>
        </p:txBody>
      </p:sp>
      <p:sp>
        <p:nvSpPr>
          <p:cNvPr id="4100" name="Content Placeholder 1"/>
          <p:cNvSpPr>
            <a:spLocks noGrp="1"/>
          </p:cNvSpPr>
          <p:nvPr>
            <p:ph idx="1"/>
          </p:nvPr>
        </p:nvSpPr>
        <p:spPr>
          <a:xfrm>
            <a:off x="173785" y="825071"/>
            <a:ext cx="7150940" cy="3398036"/>
          </a:xfrm>
        </p:spPr>
        <p:txBody>
          <a:bodyPr>
            <a:noAutofit/>
          </a:bodyPr>
          <a:lstStyle/>
          <a:p>
            <a:pPr marL="285750" indent="-285750">
              <a:lnSpc>
                <a:spcPct val="150000"/>
              </a:lnSpc>
            </a:pPr>
            <a:r>
              <a:rPr lang="en-GB" sz="1400" dirty="0">
                <a:solidFill>
                  <a:srgbClr val="000000"/>
                </a:solidFill>
                <a:effectLst/>
                <a:ea typeface="Times New Roman" panose="02020603050405020304" pitchFamily="18" charset="0"/>
                <a:cs typeface="Arial" panose="020B0604020202020204" pitchFamily="34" charset="0"/>
              </a:rPr>
              <a:t>The key challenge of the concept of the ‘global commons’ is the design of governance structures and management systems capable of addressing the complexity of multiple public and private interests. </a:t>
            </a:r>
          </a:p>
          <a:p>
            <a:pPr marL="285750" indent="-285750">
              <a:lnSpc>
                <a:spcPct val="150000"/>
              </a:lnSpc>
            </a:pPr>
            <a:r>
              <a:rPr lang="en-GB" sz="1400" dirty="0">
                <a:solidFill>
                  <a:srgbClr val="000000"/>
                </a:solidFill>
                <a:effectLst/>
                <a:ea typeface="Times New Roman" panose="02020603050405020304" pitchFamily="18" charset="0"/>
                <a:cs typeface="Arial" panose="020B0604020202020204" pitchFamily="34" charset="0"/>
              </a:rPr>
              <a:t>Management of the global commons requires a range of legal entities, usually international and supranational, public and private, structured to match the diversity of interests and the type of resource to be managed. </a:t>
            </a:r>
          </a:p>
          <a:p>
            <a:pPr marL="285750" indent="-285750">
              <a:lnSpc>
                <a:spcPct val="150000"/>
              </a:lnSpc>
            </a:pPr>
            <a:r>
              <a:rPr lang="en-GB" sz="1400" dirty="0">
                <a:solidFill>
                  <a:srgbClr val="000000"/>
                </a:solidFill>
                <a:ea typeface="Times New Roman" panose="02020603050405020304" pitchFamily="18" charset="0"/>
                <a:cs typeface="Arial" panose="020B0604020202020204" pitchFamily="34" charset="0"/>
              </a:rPr>
              <a:t>Such entities</a:t>
            </a:r>
            <a:r>
              <a:rPr lang="en-GB" sz="1400" dirty="0">
                <a:solidFill>
                  <a:srgbClr val="000000"/>
                </a:solidFill>
                <a:effectLst/>
                <a:ea typeface="Times New Roman" panose="02020603050405020304" pitchFamily="18" charset="0"/>
                <a:cs typeface="Arial" panose="020B0604020202020204" pitchFamily="34" charset="0"/>
              </a:rPr>
              <a:t> should be stringent but with adequate incentives to ensure compliance. </a:t>
            </a:r>
          </a:p>
          <a:p>
            <a:pPr marL="285750" indent="-285750">
              <a:lnSpc>
                <a:spcPct val="150000"/>
              </a:lnSpc>
            </a:pPr>
            <a:r>
              <a:rPr lang="en-GB" sz="1400" dirty="0">
                <a:solidFill>
                  <a:srgbClr val="000000"/>
                </a:solidFill>
                <a:effectLst/>
                <a:ea typeface="Times New Roman" panose="02020603050405020304" pitchFamily="18" charset="0"/>
                <a:cs typeface="Arial" panose="020B0604020202020204" pitchFamily="34" charset="0"/>
              </a:rPr>
              <a:t>The purpose of such global management systems is to avoid a situation whereby the resources held in common become overexploited. </a:t>
            </a:r>
            <a:endParaRPr lang="en-GB" sz="1400" dirty="0">
              <a:effectLst/>
              <a:ea typeface="Times New Roman" panose="02020603050405020304" pitchFamily="18" charset="0"/>
              <a:cs typeface="Arial" panose="020B0604020202020204" pitchFamily="34" charset="0"/>
            </a:endParaRPr>
          </a:p>
        </p:txBody>
      </p:sp>
      <p:sp>
        <p:nvSpPr>
          <p:cNvPr id="5127" name="Rectangle 7"/>
          <p:cNvSpPr>
            <a:spLocks noChangeArrowheads="1"/>
          </p:cNvSpPr>
          <p:nvPr/>
        </p:nvSpPr>
        <p:spPr bwMode="auto">
          <a:xfrm>
            <a:off x="5480448" y="3344466"/>
            <a:ext cx="184731" cy="2539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endParaRPr lang="en-US" sz="1050"/>
          </a:p>
        </p:txBody>
      </p:sp>
      <p:sp>
        <p:nvSpPr>
          <p:cNvPr id="3" name="TextBox 2"/>
          <p:cNvSpPr txBox="1"/>
          <p:nvPr/>
        </p:nvSpPr>
        <p:spPr>
          <a:xfrm>
            <a:off x="0" y="4774528"/>
            <a:ext cx="2453803" cy="502702"/>
          </a:xfrm>
          <a:prstGeom prst="rect">
            <a:avLst/>
          </a:prstGeom>
          <a:noFill/>
        </p:spPr>
        <p:txBody>
          <a:bodyPr wrap="square" rtlCol="0">
            <a:spAutoFit/>
          </a:bodyPr>
          <a:lstStyle/>
          <a:p>
            <a:pPr>
              <a:spcAft>
                <a:spcPts val="450"/>
              </a:spcAft>
            </a:pPr>
            <a:r>
              <a:rPr lang="en-US" sz="1200" dirty="0">
                <a:latin typeface="+mn-lt"/>
              </a:rPr>
              <a:t>© Hodder &amp; Stoughton 2023</a:t>
            </a:r>
          </a:p>
          <a:p>
            <a:endParaRPr lang="en-US" sz="1050" dirty="0"/>
          </a:p>
        </p:txBody>
      </p:sp>
    </p:spTree>
    <p:extLst>
      <p:ext uri="{BB962C8B-B14F-4D97-AF65-F5344CB8AC3E}">
        <p14:creationId xmlns:p14="http://schemas.microsoft.com/office/powerpoint/2010/main" val="3026579724"/>
      </p:ext>
    </p:extLst>
  </p:cSld>
  <p:clrMapOvr>
    <a:masterClrMapping/>
  </p:clrMapOvr>
  <p:transition spd="slow">
    <p:dissolve/>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 y="177812"/>
            <a:ext cx="8020050" cy="891000"/>
          </a:xfrm>
        </p:spPr>
        <p:txBody>
          <a:bodyPr/>
          <a:lstStyle/>
          <a:p>
            <a:r>
              <a:rPr lang="en-US" sz="2800" b="1" dirty="0"/>
              <a:t>Management of the global </a:t>
            </a:r>
            <a:r>
              <a:rPr lang="en-US" dirty="0"/>
              <a:t>c</a:t>
            </a:r>
            <a:r>
              <a:rPr lang="en-US" sz="2800" b="1" dirty="0"/>
              <a:t>ommons (2)</a:t>
            </a:r>
            <a:endParaRPr lang="en-US" sz="2400" b="0" dirty="0"/>
          </a:p>
        </p:txBody>
      </p:sp>
      <p:sp>
        <p:nvSpPr>
          <p:cNvPr id="3" name="Content Placeholder 2"/>
          <p:cNvSpPr>
            <a:spLocks noGrp="1"/>
          </p:cNvSpPr>
          <p:nvPr>
            <p:ph idx="1"/>
          </p:nvPr>
        </p:nvSpPr>
        <p:spPr>
          <a:xfrm>
            <a:off x="133350" y="891001"/>
            <a:ext cx="7515224" cy="3783376"/>
          </a:xfrm>
        </p:spPr>
        <p:txBody>
          <a:bodyPr>
            <a:noAutofit/>
          </a:bodyPr>
          <a:lstStyle/>
          <a:p>
            <a:pPr marL="285750" indent="-285750">
              <a:lnSpc>
                <a:spcPct val="150000"/>
              </a:lnSpc>
              <a:buFont typeface="Arial" panose="020B0604020202020204" pitchFamily="34" charset="0"/>
              <a:buChar char="•"/>
            </a:pPr>
            <a:r>
              <a:rPr lang="en-GB" sz="1400" dirty="0">
                <a:solidFill>
                  <a:srgbClr val="000000"/>
                </a:solidFill>
                <a:effectLst/>
                <a:ea typeface="Times New Roman" panose="02020603050405020304" pitchFamily="18" charset="0"/>
                <a:cs typeface="Arial" panose="020B0604020202020204" pitchFamily="34" charset="0"/>
              </a:rPr>
              <a:t>In general, </a:t>
            </a:r>
            <a:r>
              <a:rPr lang="en-GB" sz="1400" dirty="0">
                <a:solidFill>
                  <a:srgbClr val="000000"/>
                </a:solidFill>
                <a:ea typeface="Times New Roman" panose="02020603050405020304" pitchFamily="18" charset="0"/>
                <a:cs typeface="Arial" panose="020B0604020202020204" pitchFamily="34" charset="0"/>
              </a:rPr>
              <a:t>several</a:t>
            </a:r>
            <a:r>
              <a:rPr lang="en-GB" sz="1400" dirty="0">
                <a:solidFill>
                  <a:srgbClr val="000000"/>
                </a:solidFill>
                <a:effectLst/>
                <a:ea typeface="Times New Roman" panose="02020603050405020304" pitchFamily="18" charset="0"/>
                <a:cs typeface="Arial" panose="020B0604020202020204" pitchFamily="34" charset="0"/>
              </a:rPr>
              <a:t> of the global commons (the atmosphere, Antarctica) are non-renewable on human time scales. </a:t>
            </a:r>
          </a:p>
          <a:p>
            <a:pPr marL="285750" indent="-285750">
              <a:lnSpc>
                <a:spcPct val="150000"/>
              </a:lnSpc>
              <a:buFont typeface="Arial" panose="020B0604020202020204" pitchFamily="34" charset="0"/>
              <a:buChar char="•"/>
            </a:pPr>
            <a:r>
              <a:rPr lang="en-GB" sz="1400" dirty="0">
                <a:solidFill>
                  <a:srgbClr val="000000"/>
                </a:solidFill>
                <a:effectLst/>
                <a:ea typeface="Times New Roman" panose="02020603050405020304" pitchFamily="18" charset="0"/>
                <a:cs typeface="Arial" panose="020B0604020202020204" pitchFamily="34" charset="0"/>
              </a:rPr>
              <a:t>Thus, resource degradation is likely to be the result of unintended consequences that are unforeseen, not immediately observable, or not easily understood. </a:t>
            </a:r>
          </a:p>
          <a:p>
            <a:pPr marL="285750" indent="-285750">
              <a:lnSpc>
                <a:spcPct val="150000"/>
              </a:lnSpc>
              <a:buFont typeface="Arial" panose="020B0604020202020204" pitchFamily="34" charset="0"/>
              <a:buChar char="•"/>
            </a:pPr>
            <a:r>
              <a:rPr lang="en-GB" sz="1400" dirty="0">
                <a:solidFill>
                  <a:srgbClr val="000000"/>
                </a:solidFill>
                <a:effectLst/>
                <a:ea typeface="Times New Roman" panose="02020603050405020304" pitchFamily="18" charset="0"/>
                <a:cs typeface="Arial" panose="020B0604020202020204" pitchFamily="34" charset="0"/>
              </a:rPr>
              <a:t>For example, the carbon dioxide emissions that drive climate change will continue to do so for at least a millennium after they enter the atmosphere, and species extinctions last forever.</a:t>
            </a:r>
            <a:endParaRPr lang="en-GB" sz="1400" dirty="0">
              <a:effectLst/>
              <a:ea typeface="Times New Roman" panose="02020603050405020304" pitchFamily="18" charset="0"/>
              <a:cs typeface="Arial" panose="020B0604020202020204" pitchFamily="34" charset="0"/>
            </a:endParaRPr>
          </a:p>
          <a:p>
            <a:pPr marL="285750" indent="-285750">
              <a:lnSpc>
                <a:spcPct val="150000"/>
              </a:lnSpc>
              <a:buFont typeface="Arial" panose="020B0604020202020204" pitchFamily="34" charset="0"/>
              <a:buChar char="•"/>
            </a:pPr>
            <a:r>
              <a:rPr lang="en-US" sz="1400" dirty="0">
                <a:effectLst/>
                <a:ea typeface="Calibri" panose="020F0502020204030204" pitchFamily="34" charset="0"/>
                <a:cs typeface="Arial" panose="020B0604020202020204" pitchFamily="34" charset="0"/>
              </a:rPr>
              <a:t>Several environmental protocols have been established as a form of international law — these have tended to be intergovernmental documents intended as legally binding with a primary stated purpose of preventing or managing human impacts on natural resources. </a:t>
            </a:r>
            <a:endParaRPr lang="en-GB" sz="1400" dirty="0">
              <a:solidFill>
                <a:srgbClr val="000000"/>
              </a:solidFill>
              <a:effectLst/>
              <a:ea typeface="Calibri" panose="020F0502020204030204" pitchFamily="34" charset="0"/>
              <a:cs typeface="Arial" panose="020B0604020202020204" pitchFamily="34" charset="0"/>
            </a:endParaRPr>
          </a:p>
          <a:p>
            <a:endParaRPr lang="en-US" sz="1400" dirty="0"/>
          </a:p>
          <a:p>
            <a:pPr>
              <a:lnSpc>
                <a:spcPct val="80000"/>
              </a:lnSpc>
            </a:pPr>
            <a:endParaRPr lang="en-US"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pPr>
              <a:spcAft>
                <a:spcPts val="450"/>
              </a:spcAft>
            </a:pPr>
            <a:endParaRPr lang="en-US" sz="900" dirty="0">
              <a:solidFill>
                <a:schemeClr val="bg1"/>
              </a:solidFill>
              <a:latin typeface="+mn-lt"/>
            </a:endParaRPr>
          </a:p>
        </p:txBody>
      </p:sp>
      <p:sp>
        <p:nvSpPr>
          <p:cNvPr id="7" name="Footer Placeholder 3">
            <a:extLst>
              <a:ext uri="{FF2B5EF4-FFF2-40B4-BE49-F238E27FC236}">
                <a16:creationId xmlns:a16="http://schemas.microsoft.com/office/drawing/2014/main" id="{C2AE0D7C-3E9B-57B8-2B42-64A3D0C8FCBC}"/>
              </a:ext>
            </a:extLst>
          </p:cNvPr>
          <p:cNvSpPr txBox="1">
            <a:spLocks/>
          </p:cNvSpPr>
          <p:nvPr/>
        </p:nvSpPr>
        <p:spPr>
          <a:xfrm>
            <a:off x="-1" y="4674377"/>
            <a:ext cx="2341757" cy="469124"/>
          </a:xfrm>
        </p:spPr>
        <p:txBody>
          <a:bodyPr anchor="ct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Aft>
                <a:spcPts val="450"/>
              </a:spcAft>
            </a:pPr>
            <a:r>
              <a:rPr lang="en-US" sz="1200" dirty="0">
                <a:latin typeface="+mn-lt"/>
              </a:rPr>
              <a:t>© Hodder &amp; Stoughton 2023</a:t>
            </a:r>
          </a:p>
        </p:txBody>
      </p:sp>
    </p:spTree>
    <p:extLst>
      <p:ext uri="{BB962C8B-B14F-4D97-AF65-F5344CB8AC3E}">
        <p14:creationId xmlns:p14="http://schemas.microsoft.com/office/powerpoint/2010/main" val="808123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870" y="129532"/>
            <a:ext cx="7019455" cy="891000"/>
          </a:xfrm>
        </p:spPr>
        <p:txBody>
          <a:bodyPr anchor="t">
            <a:normAutofit fontScale="90000"/>
          </a:bodyPr>
          <a:lstStyle/>
          <a:p>
            <a:r>
              <a:rPr lang="en-US" sz="2800" b="1" dirty="0"/>
              <a:t>Management of the global commons (3)</a:t>
            </a:r>
            <a:endParaRPr lang="en-GB" sz="2400" b="0" dirty="0"/>
          </a:p>
        </p:txBody>
      </p:sp>
      <p:sp>
        <p:nvSpPr>
          <p:cNvPr id="4" name="Footer Placeholder 3"/>
          <p:cNvSpPr>
            <a:spLocks noGrp="1"/>
          </p:cNvSpPr>
          <p:nvPr>
            <p:ph type="ftr" sz="quarter" idx="11"/>
          </p:nvPr>
        </p:nvSpPr>
        <p:spPr>
          <a:xfrm>
            <a:off x="0" y="4655650"/>
            <a:ext cx="3044749" cy="421200"/>
          </a:xfrm>
        </p:spPr>
        <p:txBody>
          <a:bodyPr anchor="ctr">
            <a:normAutofit/>
          </a:bodyPr>
          <a:lstStyle/>
          <a:p>
            <a:pPr>
              <a:spcAft>
                <a:spcPts val="450"/>
              </a:spcAft>
            </a:pPr>
            <a:r>
              <a:rPr lang="en-US" sz="1200" dirty="0">
                <a:latin typeface="+mn-lt"/>
              </a:rPr>
              <a:t>© Hodder &amp; Stoughton 2023</a:t>
            </a:r>
          </a:p>
        </p:txBody>
      </p:sp>
      <p:sp>
        <p:nvSpPr>
          <p:cNvPr id="5" name="Content Placeholder 4">
            <a:extLst>
              <a:ext uri="{FF2B5EF4-FFF2-40B4-BE49-F238E27FC236}">
                <a16:creationId xmlns:a16="http://schemas.microsoft.com/office/drawing/2014/main" id="{1827F3D4-0C35-CB45-E2AF-F6546857B467}"/>
              </a:ext>
            </a:extLst>
          </p:cNvPr>
          <p:cNvSpPr>
            <a:spLocks noGrp="1"/>
          </p:cNvSpPr>
          <p:nvPr>
            <p:ph idx="1"/>
          </p:nvPr>
        </p:nvSpPr>
        <p:spPr>
          <a:xfrm>
            <a:off x="190969" y="787229"/>
            <a:ext cx="7590955" cy="3868421"/>
          </a:xfrm>
        </p:spPr>
        <p:txBody>
          <a:bodyPr>
            <a:normAutofit/>
          </a:bodyPr>
          <a:lstStyle/>
          <a:p>
            <a:pPr marL="285750" indent="-285750">
              <a:lnSpc>
                <a:spcPct val="150000"/>
              </a:lnSpc>
              <a:buFont typeface="Arial" panose="020B0604020202020204" pitchFamily="34" charset="0"/>
              <a:buChar char="•"/>
            </a:pPr>
            <a:r>
              <a:rPr lang="en-US" sz="1400" dirty="0">
                <a:effectLst/>
                <a:ea typeface="Calibri" panose="020F0502020204030204" pitchFamily="34" charset="0"/>
                <a:cs typeface="Arial" panose="020B0604020202020204" pitchFamily="34" charset="0"/>
              </a:rPr>
              <a:t>International environment protocols have become a common feature with environmental governance of trans-boundary environmental problems such as acid rain in the late 1950s and 1960s. </a:t>
            </a:r>
          </a:p>
          <a:p>
            <a:pPr marL="285750" indent="-285750">
              <a:lnSpc>
                <a:spcPct val="150000"/>
              </a:lnSpc>
              <a:buFont typeface="Arial" panose="020B0604020202020204" pitchFamily="34" charset="0"/>
              <a:buChar char="•"/>
            </a:pPr>
            <a:r>
              <a:rPr lang="en-US" sz="1400" dirty="0">
                <a:effectLst/>
                <a:ea typeface="Calibri" panose="020F0502020204030204" pitchFamily="34" charset="0"/>
                <a:cs typeface="Arial" panose="020B0604020202020204" pitchFamily="34" charset="0"/>
              </a:rPr>
              <a:t>Following the Stockholm Intergovernmental Conference in 1972, the creation of international environmental agreements has proliferated. </a:t>
            </a:r>
          </a:p>
          <a:p>
            <a:pPr marL="285750" indent="-285750">
              <a:lnSpc>
                <a:spcPct val="150000"/>
              </a:lnSpc>
              <a:buFont typeface="Arial" panose="020B0604020202020204" pitchFamily="34" charset="0"/>
              <a:buChar char="•"/>
            </a:pPr>
            <a:r>
              <a:rPr lang="en-US" sz="1400" dirty="0">
                <a:effectLst/>
                <a:ea typeface="Calibri" panose="020F0502020204030204" pitchFamily="34" charset="0"/>
                <a:cs typeface="Arial" panose="020B0604020202020204" pitchFamily="34" charset="0"/>
              </a:rPr>
              <a:t>However, environmental protocols are not a panacea for global commons issues — often they are slow to produce the desired effects and lack monitoring and enforcement. </a:t>
            </a:r>
          </a:p>
          <a:p>
            <a:pPr marL="285750" indent="-285750">
              <a:lnSpc>
                <a:spcPct val="150000"/>
              </a:lnSpc>
              <a:buFont typeface="Arial" panose="020B0604020202020204" pitchFamily="34" charset="0"/>
              <a:buChar char="•"/>
            </a:pPr>
            <a:r>
              <a:rPr lang="en-US" sz="1400" dirty="0">
                <a:effectLst/>
                <a:ea typeface="Calibri" panose="020F0502020204030204" pitchFamily="34" charset="0"/>
                <a:cs typeface="Arial" panose="020B0604020202020204" pitchFamily="34" charset="0"/>
              </a:rPr>
              <a:t>They also take an incremental approach to solutions where sustainable development principles suggest that environmental concerns should be mainstream political issues.</a:t>
            </a:r>
            <a:endParaRPr lang="en-GB" sz="1400" dirty="0">
              <a:cs typeface="Arial" panose="020B0604020202020204" pitchFamily="34" charset="0"/>
            </a:endParaRPr>
          </a:p>
          <a:p>
            <a:pPr algn="l">
              <a:lnSpc>
                <a:spcPct val="150000"/>
              </a:lnSpc>
            </a:pP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8163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6312" y="185697"/>
            <a:ext cx="6944563" cy="891000"/>
          </a:xfrm>
        </p:spPr>
        <p:txBody>
          <a:bodyPr anchor="t">
            <a:normAutofit fontScale="90000"/>
          </a:bodyPr>
          <a:lstStyle/>
          <a:p>
            <a:r>
              <a:rPr lang="en-GB" sz="2800" b="1" dirty="0"/>
              <a:t>An example of management: Antarctica</a:t>
            </a:r>
            <a:endParaRPr lang="en-GB" sz="2400" b="0" dirty="0">
              <a:solidFill>
                <a:schemeClr val="tx1"/>
              </a:solidFill>
            </a:endParaRPr>
          </a:p>
        </p:txBody>
      </p:sp>
      <p:sp>
        <p:nvSpPr>
          <p:cNvPr id="4" name="Footer Placeholder 3"/>
          <p:cNvSpPr>
            <a:spLocks noGrp="1"/>
          </p:cNvSpPr>
          <p:nvPr>
            <p:ph type="ftr" sz="quarter" idx="11"/>
          </p:nvPr>
        </p:nvSpPr>
        <p:spPr>
          <a:xfrm>
            <a:off x="0" y="4608615"/>
            <a:ext cx="2932771" cy="421200"/>
          </a:xfrm>
        </p:spPr>
        <p:txBody>
          <a:bodyPr anchor="ctr">
            <a:normAutofit/>
          </a:bodyPr>
          <a:lstStyle/>
          <a:p>
            <a:pPr>
              <a:spcAft>
                <a:spcPts val="450"/>
              </a:spcAft>
            </a:pPr>
            <a:r>
              <a:rPr lang="en-US" sz="1400" dirty="0">
                <a:latin typeface="+mn-lt"/>
              </a:rPr>
              <a:t>© Hodder &amp; Stoughton 2023</a:t>
            </a:r>
          </a:p>
        </p:txBody>
      </p:sp>
      <p:pic>
        <p:nvPicPr>
          <p:cNvPr id="6" name="Picture 5" descr="A close-up of a sign&#10;&#10;Description automatically generated">
            <a:extLst>
              <a:ext uri="{FF2B5EF4-FFF2-40B4-BE49-F238E27FC236}">
                <a16:creationId xmlns:a16="http://schemas.microsoft.com/office/drawing/2014/main" id="{1F2C7912-2EDD-75A7-2389-5B4964AD5647}"/>
              </a:ext>
            </a:extLst>
          </p:cNvPr>
          <p:cNvPicPr>
            <a:picLocks noChangeAspect="1"/>
          </p:cNvPicPr>
          <p:nvPr/>
        </p:nvPicPr>
        <p:blipFill>
          <a:blip r:embed="rId2"/>
          <a:stretch>
            <a:fillRect/>
          </a:stretch>
        </p:blipFill>
        <p:spPr>
          <a:xfrm>
            <a:off x="285750" y="669177"/>
            <a:ext cx="7610475" cy="3887865"/>
          </a:xfrm>
          <a:prstGeom prst="rect">
            <a:avLst/>
          </a:prstGeom>
        </p:spPr>
      </p:pic>
    </p:spTree>
    <p:extLst>
      <p:ext uri="{BB962C8B-B14F-4D97-AF65-F5344CB8AC3E}">
        <p14:creationId xmlns:p14="http://schemas.microsoft.com/office/powerpoint/2010/main" val="1035714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17F5828D-8C20-0898-D665-9F5E342E2DB9}"/>
              </a:ext>
            </a:extLst>
          </p:cNvPr>
          <p:cNvSpPr>
            <a:spLocks noGrp="1"/>
          </p:cNvSpPr>
          <p:nvPr>
            <p:ph type="title"/>
          </p:nvPr>
        </p:nvSpPr>
        <p:spPr>
          <a:xfrm>
            <a:off x="159488" y="198934"/>
            <a:ext cx="6686550" cy="564872"/>
          </a:xfrm>
        </p:spPr>
        <p:txBody>
          <a:bodyPr/>
          <a:lstStyle/>
          <a:p>
            <a:r>
              <a:rPr lang="en-GB" sz="2800" b="1" dirty="0"/>
              <a:t>Pressures on the global </a:t>
            </a:r>
            <a:r>
              <a:rPr lang="en-GB" dirty="0"/>
              <a:t>c</a:t>
            </a:r>
            <a:r>
              <a:rPr lang="en-GB" sz="2800" b="1" dirty="0"/>
              <a:t>ommons</a:t>
            </a:r>
            <a:endParaRPr lang="en-GB" altLang="en-US" sz="2400" b="0" dirty="0"/>
          </a:p>
        </p:txBody>
      </p:sp>
      <p:sp>
        <p:nvSpPr>
          <p:cNvPr id="3" name="Content Placeholder 2">
            <a:extLst>
              <a:ext uri="{FF2B5EF4-FFF2-40B4-BE49-F238E27FC236}">
                <a16:creationId xmlns:a16="http://schemas.microsoft.com/office/drawing/2014/main" id="{89967CD0-1B89-3BFE-0B2B-20FDD20BC50E}"/>
              </a:ext>
            </a:extLst>
          </p:cNvPr>
          <p:cNvSpPr>
            <a:spLocks noGrp="1"/>
          </p:cNvSpPr>
          <p:nvPr>
            <p:ph idx="1"/>
          </p:nvPr>
        </p:nvSpPr>
        <p:spPr>
          <a:xfrm>
            <a:off x="121388" y="902570"/>
            <a:ext cx="7555762" cy="3706045"/>
          </a:xfrm>
        </p:spPr>
        <p:txBody>
          <a:bodyPr>
            <a:noAutofit/>
          </a:bodyPr>
          <a:lstStyle/>
          <a:p>
            <a:pPr marL="114300" indent="0">
              <a:lnSpc>
                <a:spcPct val="150000"/>
              </a:lnSpc>
              <a:buNone/>
            </a:pPr>
            <a:r>
              <a:rPr lang="en-GB" sz="1400" dirty="0"/>
              <a:t>The global commons are under increased pressure from:</a:t>
            </a:r>
          </a:p>
          <a:p>
            <a:pPr marL="342900">
              <a:lnSpc>
                <a:spcPct val="150000"/>
              </a:lnSpc>
              <a:buAutoNum type="arabicPeriod"/>
            </a:pPr>
            <a:r>
              <a:rPr lang="en-GB" sz="1400" b="1" dirty="0"/>
              <a:t>Industrialisation/development:</a:t>
            </a:r>
            <a:r>
              <a:rPr lang="en-GB" sz="1400" dirty="0"/>
              <a:t> increased demand for resources (food, water, minerals, etc.) and waste creation (e.g., CO</a:t>
            </a:r>
            <a:r>
              <a:rPr lang="en-GB" sz="1400" baseline="-25000" dirty="0"/>
              <a:t>2</a:t>
            </a:r>
            <a:r>
              <a:rPr lang="en-GB" sz="1400" dirty="0"/>
              <a:t> in the atmosphere, chemical waste in oceans, e-waste in landfill sites – </a:t>
            </a:r>
            <a:r>
              <a:rPr lang="en-GB" sz="1400" i="1" dirty="0">
                <a:solidFill>
                  <a:srgbClr val="FF0000"/>
                </a:solidFill>
              </a:rPr>
              <a:t>see also the article ‘The Global flow of e-waste’ in this edition (Page 22)</a:t>
            </a:r>
          </a:p>
          <a:p>
            <a:pPr marL="342900">
              <a:lnSpc>
                <a:spcPct val="150000"/>
              </a:lnSpc>
              <a:buAutoNum type="arabicPeriod"/>
            </a:pPr>
            <a:r>
              <a:rPr lang="en-GB" sz="1400" b="1" dirty="0"/>
              <a:t>New technology (1):</a:t>
            </a:r>
            <a:r>
              <a:rPr lang="en-GB" sz="1400" dirty="0"/>
              <a:t> enables easier access to places that were previously less accessible (e.g. outer space, the high seas &amp; Antarctica).</a:t>
            </a:r>
          </a:p>
          <a:p>
            <a:pPr marL="342900">
              <a:lnSpc>
                <a:spcPct val="150000"/>
              </a:lnSpc>
              <a:buAutoNum type="arabicPeriod"/>
            </a:pPr>
            <a:r>
              <a:rPr lang="en-GB" sz="1400" b="1" dirty="0"/>
              <a:t>New technology (2):</a:t>
            </a:r>
            <a:r>
              <a:rPr lang="en-GB" sz="1400" dirty="0"/>
              <a:t> the demand for ‘new’ products e.g. electric cars and renewable energy, and the associated mining of rare earths and lithium and cobalt from locations such as the sea floor, and possibly the moon.</a:t>
            </a:r>
          </a:p>
        </p:txBody>
      </p:sp>
      <p:sp>
        <p:nvSpPr>
          <p:cNvPr id="2" name="Footer Placeholder 3">
            <a:extLst>
              <a:ext uri="{FF2B5EF4-FFF2-40B4-BE49-F238E27FC236}">
                <a16:creationId xmlns:a16="http://schemas.microsoft.com/office/drawing/2014/main" id="{C610B610-D668-045E-3CA8-16D99729F755}"/>
              </a:ext>
            </a:extLst>
          </p:cNvPr>
          <p:cNvSpPr>
            <a:spLocks noGrp="1"/>
          </p:cNvSpPr>
          <p:nvPr>
            <p:ph type="ftr" sz="quarter" idx="11"/>
          </p:nvPr>
        </p:nvSpPr>
        <p:spPr>
          <a:xfrm>
            <a:off x="0" y="4608615"/>
            <a:ext cx="2932771" cy="421200"/>
          </a:xfrm>
        </p:spPr>
        <p:txBody>
          <a:bodyPr anchor="ctr">
            <a:normAutofit/>
          </a:bodyPr>
          <a:lstStyle/>
          <a:p>
            <a:pPr>
              <a:spcAft>
                <a:spcPts val="450"/>
              </a:spcAft>
            </a:pPr>
            <a:r>
              <a:rPr lang="en-US" sz="1400" dirty="0">
                <a:latin typeface="+mn-lt"/>
              </a:rPr>
              <a:t>© Hodder &amp; Stoughton 2023</a:t>
            </a:r>
          </a:p>
        </p:txBody>
      </p:sp>
    </p:spTree>
  </p:cSld>
  <p:clrMapOvr>
    <a:masterClrMapping/>
  </p:clrMapOvr>
  <p:transition spd="slow">
    <p:dissolve/>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76225" y="170220"/>
            <a:ext cx="5895975" cy="781292"/>
          </a:xfrm>
        </p:spPr>
        <p:txBody>
          <a:bodyPr anchor="ctr">
            <a:noAutofit/>
          </a:bodyPr>
          <a:lstStyle/>
          <a:p>
            <a:r>
              <a:rPr lang="en-US" sz="2800" b="1" dirty="0"/>
              <a:t>The ‘tragedy’ of the commons</a:t>
            </a:r>
            <a:endParaRPr lang="en-GB" sz="2400" b="0" dirty="0"/>
          </a:p>
        </p:txBody>
      </p:sp>
      <p:sp>
        <p:nvSpPr>
          <p:cNvPr id="5" name="Content Placeholder 4">
            <a:extLst>
              <a:ext uri="{FF2B5EF4-FFF2-40B4-BE49-F238E27FC236}">
                <a16:creationId xmlns:a16="http://schemas.microsoft.com/office/drawing/2014/main" id="{36ED966A-4240-A327-52EF-C9E8CB4A2057}"/>
              </a:ext>
            </a:extLst>
          </p:cNvPr>
          <p:cNvSpPr>
            <a:spLocks noGrp="1"/>
          </p:cNvSpPr>
          <p:nvPr>
            <p:ph idx="1"/>
          </p:nvPr>
        </p:nvSpPr>
        <p:spPr>
          <a:xfrm>
            <a:off x="189570" y="922005"/>
            <a:ext cx="7961971" cy="3299490"/>
          </a:xfrm>
        </p:spPr>
        <p:txBody>
          <a:bodyPr>
            <a:noAutofit/>
          </a:bodyPr>
          <a:lstStyle/>
          <a:p>
            <a:pPr marL="114300" indent="0">
              <a:lnSpc>
                <a:spcPct val="150000"/>
              </a:lnSpc>
              <a:buNone/>
            </a:pPr>
            <a:r>
              <a:rPr lang="en-GB" sz="1400" dirty="0"/>
              <a:t>In 1968 Garrett Hardin wrote a scientific paper called </a:t>
            </a:r>
            <a:r>
              <a:rPr lang="en-GB" sz="1400" b="1" dirty="0"/>
              <a:t>‘The Tragedy of the Commons’ </a:t>
            </a:r>
            <a:r>
              <a:rPr lang="en-GB" sz="1400" dirty="0"/>
              <a:t>in the journal </a:t>
            </a:r>
            <a:r>
              <a:rPr lang="en-GB" sz="1400" i="1" dirty="0"/>
              <a:t>Science</a:t>
            </a:r>
            <a:r>
              <a:rPr lang="en-GB" sz="1400" dirty="0"/>
              <a:t>.</a:t>
            </a:r>
          </a:p>
          <a:p>
            <a:pPr marL="114300" indent="0">
              <a:lnSpc>
                <a:spcPct val="150000"/>
              </a:lnSpc>
              <a:buNone/>
            </a:pPr>
            <a:r>
              <a:rPr lang="en-GB" sz="1400" dirty="0"/>
              <a:t>He stated that the tragedy of the commons occurred </a:t>
            </a:r>
            <a:r>
              <a:rPr lang="en-US" sz="1400" i="1" dirty="0"/>
              <a:t>‘</a:t>
            </a:r>
            <a:r>
              <a:rPr lang="en-GB" sz="1400" i="1" dirty="0"/>
              <a:t>when short term self-interest leads to a tragedy for all.’</a:t>
            </a:r>
            <a:r>
              <a:rPr lang="en-GB" sz="1400" dirty="0"/>
              <a:t> He summarised there being three stages of the ‘tragedy’:</a:t>
            </a:r>
          </a:p>
          <a:p>
            <a:pPr>
              <a:spcAft>
                <a:spcPts val="750"/>
              </a:spcAft>
              <a:tabLst>
                <a:tab pos="1214438" algn="l"/>
              </a:tabLst>
            </a:pPr>
            <a:endParaRPr lang="en-GB" sz="1400" dirty="0">
              <a:ea typeface="Calibri" panose="020F0502020204030204" pitchFamily="34" charset="0"/>
              <a:cs typeface="Arial" panose="020B0604020202020204" pitchFamily="34" charset="0"/>
            </a:endParaRPr>
          </a:p>
          <a:p>
            <a:pPr>
              <a:spcAft>
                <a:spcPts val="750"/>
              </a:spcAft>
              <a:tabLst>
                <a:tab pos="1214438" algn="l"/>
              </a:tabLst>
            </a:pPr>
            <a:endParaRPr lang="en-GB" sz="1400" dirty="0"/>
          </a:p>
        </p:txBody>
      </p:sp>
      <p:sp>
        <p:nvSpPr>
          <p:cNvPr id="3" name="Footer Placeholder 3">
            <a:extLst>
              <a:ext uri="{FF2B5EF4-FFF2-40B4-BE49-F238E27FC236}">
                <a16:creationId xmlns:a16="http://schemas.microsoft.com/office/drawing/2014/main" id="{7375B2AF-D3D6-5784-1322-B2EED16953CF}"/>
              </a:ext>
            </a:extLst>
          </p:cNvPr>
          <p:cNvSpPr>
            <a:spLocks noGrp="1"/>
          </p:cNvSpPr>
          <p:nvPr>
            <p:ph type="ftr" sz="quarter" idx="11"/>
          </p:nvPr>
        </p:nvSpPr>
        <p:spPr>
          <a:xfrm>
            <a:off x="0" y="4608615"/>
            <a:ext cx="2932771" cy="421200"/>
          </a:xfrm>
        </p:spPr>
        <p:txBody>
          <a:bodyPr anchor="ctr">
            <a:normAutofit/>
          </a:bodyPr>
          <a:lstStyle/>
          <a:p>
            <a:pPr>
              <a:spcAft>
                <a:spcPts val="450"/>
              </a:spcAft>
            </a:pPr>
            <a:r>
              <a:rPr lang="en-US" sz="1400" dirty="0">
                <a:latin typeface="+mn-lt"/>
              </a:rPr>
              <a:t>© Hodder &amp; Stoughton 2023</a:t>
            </a:r>
          </a:p>
        </p:txBody>
      </p:sp>
      <p:pic>
        <p:nvPicPr>
          <p:cNvPr id="6" name="Picture 5" descr="A green square with white text&#10;&#10;Description automatically generated">
            <a:extLst>
              <a:ext uri="{FF2B5EF4-FFF2-40B4-BE49-F238E27FC236}">
                <a16:creationId xmlns:a16="http://schemas.microsoft.com/office/drawing/2014/main" id="{65587DE3-F235-831B-18AE-B0C73AC7F38A}"/>
              </a:ext>
            </a:extLst>
          </p:cNvPr>
          <p:cNvPicPr>
            <a:picLocks noChangeAspect="1"/>
          </p:cNvPicPr>
          <p:nvPr/>
        </p:nvPicPr>
        <p:blipFill>
          <a:blip r:embed="rId2"/>
          <a:stretch>
            <a:fillRect/>
          </a:stretch>
        </p:blipFill>
        <p:spPr>
          <a:xfrm>
            <a:off x="866775" y="2247742"/>
            <a:ext cx="6756626" cy="1973753"/>
          </a:xfrm>
          <a:prstGeom prst="rect">
            <a:avLst/>
          </a:prstGeom>
        </p:spPr>
      </p:pic>
    </p:spTree>
    <p:extLst>
      <p:ext uri="{BB962C8B-B14F-4D97-AF65-F5344CB8AC3E}">
        <p14:creationId xmlns:p14="http://schemas.microsoft.com/office/powerpoint/2010/main" val="4153135112"/>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971</Words>
  <Application>Microsoft Macintosh PowerPoint</Application>
  <PresentationFormat>On-screen Show (16:9)</PresentationFormat>
  <Paragraphs>49</Paragraphs>
  <Slides>10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Century Gothic</vt:lpstr>
      <vt:lpstr>Simple Light</vt:lpstr>
      <vt:lpstr>PowerPoint Presentation</vt:lpstr>
      <vt:lpstr>The global commons (1)</vt:lpstr>
      <vt:lpstr>The global commons (2)</vt:lpstr>
      <vt:lpstr>Management of the global commons (1)</vt:lpstr>
      <vt:lpstr>Management of the global commons (2)</vt:lpstr>
      <vt:lpstr>Management of the global commons (3)</vt:lpstr>
      <vt:lpstr>An example of management: Antarctica</vt:lpstr>
      <vt:lpstr>Pressures on the global commons</vt:lpstr>
      <vt:lpstr>The ‘tragedy’ of the commons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Ben Roberts</cp:lastModifiedBy>
  <cp:revision>11</cp:revision>
  <dcterms:modified xsi:type="dcterms:W3CDTF">2023-10-19T10:11:30Z</dcterms:modified>
</cp:coreProperties>
</file>