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67" r:id="rId2"/>
    <p:sldId id="259" r:id="rId3"/>
    <p:sldId id="299" r:id="rId4"/>
    <p:sldId id="291" r:id="rId5"/>
    <p:sldId id="284" r:id="rId6"/>
    <p:sldId id="279" r:id="rId7"/>
    <p:sldId id="298" r:id="rId8"/>
    <p:sldId id="294" r:id="rId9"/>
    <p:sldId id="292" r:id="rId10"/>
    <p:sldId id="293" r:id="rId11"/>
    <p:sldId id="288"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Oakes" initials="SO" lastIdx="1" clrIdx="0">
    <p:extLst>
      <p:ext uri="{19B8F6BF-5375-455C-9EA6-DF929625EA0E}">
        <p15:presenceInfo xmlns:p15="http://schemas.microsoft.com/office/powerpoint/2012/main" userId="106ecc6d5c7a0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8435B-C900-FE4C-B846-3AB477B94423}" v="1" dt="2023-08-29T09:33:41.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9"/>
    <p:restoredTop sz="94694"/>
  </p:normalViewPr>
  <p:slideViewPr>
    <p:cSldViewPr snapToGrid="0">
      <p:cViewPr varScale="1">
        <p:scale>
          <a:sx n="161" d="100"/>
          <a:sy n="161" d="100"/>
        </p:scale>
        <p:origin x="1128"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0428435B-C900-FE4C-B846-3AB477B94423}"/>
    <pc:docChg chg="modSld">
      <pc:chgData name="Ben Roberts" userId="afd2b2f5-d19b-458d-8355-bb03a636b71a" providerId="ADAL" clId="{0428435B-C900-FE4C-B846-3AB477B94423}" dt="2023-08-29T09:33:41.766" v="0" actId="207"/>
      <pc:docMkLst>
        <pc:docMk/>
      </pc:docMkLst>
      <pc:sldChg chg="modSp">
        <pc:chgData name="Ben Roberts" userId="afd2b2f5-d19b-458d-8355-bb03a636b71a" providerId="ADAL" clId="{0428435B-C900-FE4C-B846-3AB477B94423}" dt="2023-08-29T09:33:41.766" v="0" actId="207"/>
        <pc:sldMkLst>
          <pc:docMk/>
          <pc:sldMk cId="1669370045" sldId="288"/>
        </pc:sldMkLst>
        <pc:spChg chg="mod">
          <ac:chgData name="Ben Roberts" userId="afd2b2f5-d19b-458d-8355-bb03a636b71a" providerId="ADAL" clId="{0428435B-C900-FE4C-B846-3AB477B94423}" dt="2023-08-29T09:33:41.766" v="0" actId="207"/>
          <ac:spMkLst>
            <pc:docMk/>
            <pc:sldMk cId="1669370045" sldId="288"/>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Google Shape;54;p13">
            <a:extLst>
              <a:ext uri="{FF2B5EF4-FFF2-40B4-BE49-F238E27FC236}">
                <a16:creationId xmlns:a16="http://schemas.microsoft.com/office/drawing/2014/main" id="{A95FB342-B6D9-2F2E-839A-901CC94BD7EB}"/>
              </a:ext>
            </a:extLst>
          </p:cNvPr>
          <p:cNvPicPr preferRelativeResize="0"/>
          <p:nvPr userDrawn="1"/>
        </p:nvPicPr>
        <p:blipFill rotWithShape="1">
          <a:blip r:embed="rId2">
            <a:alphaModFix/>
          </a:blip>
          <a:srcRect/>
          <a:stretch/>
        </p:blipFill>
        <p:spPr>
          <a:xfrm>
            <a:off x="0" y="-1"/>
            <a:ext cx="9143997" cy="5148000"/>
          </a:xfrm>
          <a:prstGeom prst="rect">
            <a:avLst/>
          </a:prstGeom>
          <a:noFill/>
          <a:ln>
            <a:noFill/>
          </a:ln>
        </p:spPr>
      </p:pic>
      <p:cxnSp>
        <p:nvCxnSpPr>
          <p:cNvPr id="5" name="Google Shape;57;p13">
            <a:extLst>
              <a:ext uri="{FF2B5EF4-FFF2-40B4-BE49-F238E27FC236}">
                <a16:creationId xmlns:a16="http://schemas.microsoft.com/office/drawing/2014/main" id="{D6731BF7-DE20-5D01-CBA5-CBADB8319E35}"/>
              </a:ext>
            </a:extLst>
          </p:cNvPr>
          <p:cNvCxnSpPr/>
          <p:nvPr userDrawn="1"/>
        </p:nvCxnSpPr>
        <p:spPr>
          <a:xfrm>
            <a:off x="1527300" y="2603932"/>
            <a:ext cx="6089400" cy="0"/>
          </a:xfrm>
          <a:prstGeom prst="straightConnector1">
            <a:avLst/>
          </a:prstGeom>
          <a:noFill/>
          <a:ln w="9525" cap="flat" cmpd="sng">
            <a:solidFill>
              <a:schemeClr val="lt1"/>
            </a:solidFill>
            <a:prstDash val="solid"/>
            <a:round/>
            <a:headEnd type="none" w="med" len="med"/>
            <a:tailEnd type="none" w="med" len="med"/>
          </a:ln>
        </p:spPr>
      </p:cxnSp>
      <p:sp>
        <p:nvSpPr>
          <p:cNvPr id="4" name="Text Placeholder 3">
            <a:extLst>
              <a:ext uri="{FF2B5EF4-FFF2-40B4-BE49-F238E27FC236}">
                <a16:creationId xmlns:a16="http://schemas.microsoft.com/office/drawing/2014/main" id="{1A095240-99B7-9A09-2ECC-16289F9B4B65}"/>
              </a:ext>
            </a:extLst>
          </p:cNvPr>
          <p:cNvSpPr>
            <a:spLocks noGrp="1"/>
          </p:cNvSpPr>
          <p:nvPr>
            <p:ph type="body" sz="quarter" idx="13" hasCustomPrompt="1"/>
          </p:nvPr>
        </p:nvSpPr>
        <p:spPr>
          <a:xfrm>
            <a:off x="26200" y="4653660"/>
            <a:ext cx="4010542" cy="393700"/>
          </a:xfrm>
        </p:spPr>
        <p:txBody>
          <a:bodyPr>
            <a:normAutofit/>
          </a:bodyPr>
          <a:lstStyle>
            <a:lvl1pPr marL="114300" indent="0">
              <a:buNone/>
              <a:defRPr sz="1200">
                <a:solidFill>
                  <a:schemeClr val="tx1"/>
                </a:solidFill>
              </a:defRPr>
            </a:lvl1pPr>
            <a:lvl5pPr marL="1968500" indent="0">
              <a:buNone/>
              <a:defRPr/>
            </a:lvl5pPr>
          </a:lstStyle>
          <a:p>
            <a:pPr lvl="0"/>
            <a:r>
              <a:rPr lang="en-US" dirty="0"/>
              <a:t>© Hodder &amp; Stoughton Limited 2023</a:t>
            </a:r>
          </a:p>
        </p:txBody>
      </p:sp>
      <p:sp>
        <p:nvSpPr>
          <p:cNvPr id="14" name="TextBox 13">
            <a:extLst>
              <a:ext uri="{FF2B5EF4-FFF2-40B4-BE49-F238E27FC236}">
                <a16:creationId xmlns:a16="http://schemas.microsoft.com/office/drawing/2014/main" id="{0A47EC61-AA05-2C34-5519-B2CAE4288674}"/>
              </a:ext>
            </a:extLst>
          </p:cNvPr>
          <p:cNvSpPr txBox="1"/>
          <p:nvPr userDrawn="1"/>
        </p:nvSpPr>
        <p:spPr>
          <a:xfrm>
            <a:off x="5155224" y="1333819"/>
            <a:ext cx="3661260"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www.hoddereducation.co.uk</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25" name="Picture 24" descr="A black and white logo&#10;&#10;Description automatically generated">
            <a:extLst>
              <a:ext uri="{FF2B5EF4-FFF2-40B4-BE49-F238E27FC236}">
                <a16:creationId xmlns:a16="http://schemas.microsoft.com/office/drawing/2014/main" id="{ACBF3B50-4A6B-C15E-FC56-C269B4485D0B}"/>
              </a:ext>
            </a:extLst>
          </p:cNvPr>
          <p:cNvPicPr>
            <a:picLocks noChangeAspect="1"/>
          </p:cNvPicPr>
          <p:nvPr userDrawn="1"/>
        </p:nvPicPr>
        <p:blipFill rotWithShape="1">
          <a:blip r:embed="rId3"/>
          <a:srcRect t="11988" r="5994"/>
          <a:stretch/>
        </p:blipFill>
        <p:spPr>
          <a:xfrm>
            <a:off x="4192859" y="0"/>
            <a:ext cx="4951142" cy="14025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a:t>Hodder &amp; Stoughton © 2016</a:t>
            </a:r>
          </a:p>
        </p:txBody>
      </p:sp>
      <p:pic>
        <p:nvPicPr>
          <p:cNvPr id="8" name="Picture 7"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6" y="0"/>
            <a:ext cx="3257245" cy="742436"/>
          </a:xfrm>
          <a:prstGeom prst="rect">
            <a:avLst/>
          </a:prstGeom>
        </p:spPr>
      </p:pic>
    </p:spTree>
    <p:extLst>
      <p:ext uri="{BB962C8B-B14F-4D97-AF65-F5344CB8AC3E}">
        <p14:creationId xmlns:p14="http://schemas.microsoft.com/office/powerpoint/2010/main" val="3773983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5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r>
              <a:rPr lang="en-GB" dirty="0"/>
              <a:t>Title Text</a:t>
            </a:r>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56F7-D8DC-28F0-35CB-93E35459B7C2}"/>
              </a:ext>
            </a:extLst>
          </p:cNvPr>
          <p:cNvSpPr>
            <a:spLocks noGrp="1"/>
          </p:cNvSpPr>
          <p:nvPr>
            <p:ph type="body" sz="quarter" idx="13"/>
          </p:nvPr>
        </p:nvSpPr>
        <p:spPr>
          <a:xfrm>
            <a:off x="0" y="4749800"/>
            <a:ext cx="4010542" cy="393700"/>
          </a:xfrm>
        </p:spPr>
        <p:txBody>
          <a:bodyPr/>
          <a:lstStyle/>
          <a:p>
            <a:endParaRPr lang="en-US" dirty="0"/>
          </a:p>
        </p:txBody>
      </p:sp>
      <p:sp>
        <p:nvSpPr>
          <p:cNvPr id="3" name="Google Shape;55;p13">
            <a:extLst>
              <a:ext uri="{FF2B5EF4-FFF2-40B4-BE49-F238E27FC236}">
                <a16:creationId xmlns:a16="http://schemas.microsoft.com/office/drawing/2014/main" id="{36DF78C4-48D1-C354-6081-F8B8227DD704}"/>
              </a:ext>
            </a:extLst>
          </p:cNvPr>
          <p:cNvSpPr txBox="1"/>
          <p:nvPr/>
        </p:nvSpPr>
        <p:spPr>
          <a:xfrm>
            <a:off x="1167600" y="1648451"/>
            <a:ext cx="68088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The Shrinking World Effect</a:t>
            </a:r>
            <a:br>
              <a:rPr lang="en-GB" sz="2400" b="1" dirty="0">
                <a:solidFill>
                  <a:schemeClr val="lt1"/>
                </a:solidFill>
                <a:latin typeface="Century Gothic"/>
                <a:ea typeface="Century Gothic"/>
                <a:cs typeface="Century Gothic"/>
                <a:sym typeface="Century Gothic"/>
              </a:rPr>
            </a:br>
            <a:r>
              <a:rPr lang="en-GB" sz="2400" b="1" dirty="0">
                <a:solidFill>
                  <a:schemeClr val="lt1"/>
                </a:solidFill>
                <a:latin typeface="Century Gothic"/>
                <a:ea typeface="Century Gothic"/>
                <a:cs typeface="Century Gothic"/>
                <a:sym typeface="Century Gothic"/>
              </a:rPr>
              <a:t>2023 update</a:t>
            </a:r>
            <a:endParaRPr sz="2400" b="1" dirty="0">
              <a:solidFill>
                <a:schemeClr val="lt1"/>
              </a:solidFill>
              <a:latin typeface="Century Gothic"/>
              <a:ea typeface="Century Gothic"/>
              <a:cs typeface="Century Gothic"/>
              <a:sym typeface="Century Gothic"/>
            </a:endParaRPr>
          </a:p>
        </p:txBody>
      </p:sp>
      <p:sp>
        <p:nvSpPr>
          <p:cNvPr id="4" name="Google Shape;56;p13">
            <a:extLst>
              <a:ext uri="{FF2B5EF4-FFF2-40B4-BE49-F238E27FC236}">
                <a16:creationId xmlns:a16="http://schemas.microsoft.com/office/drawing/2014/main" id="{DE31ABF5-44D8-D5CD-D749-B5F16138C9B6}"/>
              </a:ext>
            </a:extLst>
          </p:cNvPr>
          <p:cNvSpPr txBox="1"/>
          <p:nvPr/>
        </p:nvSpPr>
        <p:spPr>
          <a:xfrm>
            <a:off x="1167600" y="2908521"/>
            <a:ext cx="6808800" cy="553968"/>
          </a:xfrm>
          <a:prstGeom prst="rect">
            <a:avLst/>
          </a:prstGeom>
          <a:noFill/>
          <a:ln>
            <a:noFill/>
          </a:ln>
        </p:spPr>
        <p:txBody>
          <a:bodyPr spcFirstLastPara="1" wrap="square" lIns="91425" tIns="91425" rIns="91425" bIns="91425" anchor="t" anchorCtr="0">
            <a:spAutoFit/>
          </a:bodyPr>
          <a:lstStyle/>
          <a:p>
            <a:pPr algn="ctr"/>
            <a:r>
              <a:rPr lang="en-US" sz="2400" dirty="0">
                <a:solidFill>
                  <a:schemeClr val="bg1"/>
                </a:solidFill>
                <a:latin typeface="+mn-lt"/>
              </a:rPr>
              <a:t>Simon Oakes</a:t>
            </a:r>
          </a:p>
        </p:txBody>
      </p:sp>
    </p:spTree>
    <p:extLst>
      <p:ext uri="{BB962C8B-B14F-4D97-AF65-F5344CB8AC3E}">
        <p14:creationId xmlns:p14="http://schemas.microsoft.com/office/powerpoint/2010/main" val="412928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80" y="145312"/>
            <a:ext cx="3842517" cy="1149096"/>
          </a:xfrm>
        </p:spPr>
        <p:txBody>
          <a:bodyPr>
            <a:noAutofit/>
          </a:bodyPr>
          <a:lstStyle/>
          <a:p>
            <a:r>
              <a:rPr lang="en-GB" sz="2400" b="0" dirty="0"/>
              <a:t>The 5G experience</a:t>
            </a:r>
            <a:br>
              <a:rPr lang="en-GB" sz="2400" b="0" dirty="0"/>
            </a:br>
            <a:br>
              <a:rPr lang="en-GB" sz="2400" b="0" dirty="0"/>
            </a:br>
            <a:endParaRPr lang="en-GB" sz="2400" b="0" dirty="0"/>
          </a:p>
        </p:txBody>
      </p:sp>
      <p:pic>
        <p:nvPicPr>
          <p:cNvPr id="5" name="Picture 4"/>
          <p:cNvPicPr>
            <a:picLocks noChangeAspect="1"/>
          </p:cNvPicPr>
          <p:nvPr/>
        </p:nvPicPr>
        <p:blipFill rotWithShape="1">
          <a:blip r:embed="rId2">
            <a:lum bright="-20000" contrast="40000"/>
          </a:blip>
          <a:srcRect l="7035" t="3439" r="3874" b="774"/>
          <a:stretch/>
        </p:blipFill>
        <p:spPr>
          <a:xfrm>
            <a:off x="1143000" y="1096979"/>
            <a:ext cx="2634806" cy="2984505"/>
          </a:xfrm>
          <a:prstGeom prst="rect">
            <a:avLst/>
          </a:prstGeom>
        </p:spPr>
      </p:pic>
      <p:sp>
        <p:nvSpPr>
          <p:cNvPr id="3" name="TextBox 2">
            <a:extLst>
              <a:ext uri="{FF2B5EF4-FFF2-40B4-BE49-F238E27FC236}">
                <a16:creationId xmlns:a16="http://schemas.microsoft.com/office/drawing/2014/main" id="{72107794-80FB-9983-41D4-A49ACE4A348C}"/>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
        <p:nvSpPr>
          <p:cNvPr id="9" name="TextBox 8">
            <a:extLst>
              <a:ext uri="{FF2B5EF4-FFF2-40B4-BE49-F238E27FC236}">
                <a16:creationId xmlns:a16="http://schemas.microsoft.com/office/drawing/2014/main" id="{B6D2E9FB-121B-33CB-2197-B6554066D9D9}"/>
              </a:ext>
            </a:extLst>
          </p:cNvPr>
          <p:cNvSpPr txBox="1"/>
          <p:nvPr/>
        </p:nvSpPr>
        <p:spPr>
          <a:xfrm>
            <a:off x="4018626" y="819635"/>
            <a:ext cx="4403479" cy="3970318"/>
          </a:xfrm>
          <a:prstGeom prst="rect">
            <a:avLst/>
          </a:prstGeom>
          <a:noFill/>
        </p:spPr>
        <p:txBody>
          <a:bodyPr wrap="square" rtlCol="0">
            <a:spAutoFit/>
          </a:bodyPr>
          <a:lstStyle/>
          <a:p>
            <a:r>
              <a:rPr lang="en-GB" kern="100" dirty="0">
                <a:effectLst/>
                <a:latin typeface="+mn-lt"/>
                <a:ea typeface="Calibri" panose="020F0502020204030204" pitchFamily="34" charset="0"/>
                <a:cs typeface="Times New Roman" panose="02020603050405020304" pitchFamily="18" charset="0"/>
              </a:rPr>
              <a:t>5G is further changing people’s perceptions and feelings about </a:t>
            </a:r>
            <a:r>
              <a:rPr lang="en-GB" b="1" kern="100" dirty="0">
                <a:effectLst/>
                <a:latin typeface="+mn-lt"/>
                <a:ea typeface="Calibri" panose="020F0502020204030204" pitchFamily="34" charset="0"/>
                <a:cs typeface="Times New Roman" panose="02020603050405020304" pitchFamily="18" charset="0"/>
              </a:rPr>
              <a:t>place identity </a:t>
            </a:r>
            <a:r>
              <a:rPr lang="en-GB" kern="100" dirty="0">
                <a:effectLst/>
                <a:latin typeface="+mn-lt"/>
                <a:ea typeface="Calibri" panose="020F0502020204030204" pitchFamily="34" charset="0"/>
                <a:cs typeface="Times New Roman" panose="02020603050405020304" pitchFamily="18" charset="0"/>
              </a:rPr>
              <a:t>(Figure 2 shows areas of everyday life which are being ‘re-shaped’ by the new technology).  </a:t>
            </a:r>
          </a:p>
          <a:p>
            <a:r>
              <a:rPr lang="en-GB" kern="100" dirty="0">
                <a:effectLst/>
                <a:latin typeface="+mn-lt"/>
                <a:ea typeface="Calibri" panose="020F0502020204030204" pitchFamily="34" charset="0"/>
                <a:cs typeface="Times New Roman" panose="02020603050405020304" pitchFamily="18" charset="0"/>
              </a:rPr>
              <a:t>5G connectivity can deliver: </a:t>
            </a:r>
          </a:p>
          <a:p>
            <a:pPr marL="285750" indent="-285750">
              <a:buFont typeface="Arial" panose="020B0604020202020204" pitchFamily="34" charset="0"/>
              <a:buChar char="•"/>
            </a:pPr>
            <a:r>
              <a:rPr lang="en-GB" kern="100" dirty="0">
                <a:effectLst/>
                <a:latin typeface="+mn-lt"/>
                <a:ea typeface="Calibri" panose="020F0502020204030204" pitchFamily="34" charset="0"/>
                <a:cs typeface="Times New Roman" panose="02020603050405020304" pitchFamily="18" charset="0"/>
              </a:rPr>
              <a:t>fast high-volume information flows with zero latency (no perceived delay when making a video call or gaming, and a truly 'instantaneous' virtual experience)</a:t>
            </a:r>
          </a:p>
          <a:p>
            <a:pPr marL="285750" indent="-285750">
              <a:buFont typeface="Arial" panose="020B0604020202020204" pitchFamily="34" charset="0"/>
              <a:buChar char="•"/>
            </a:pPr>
            <a:r>
              <a:rPr lang="en-GB" kern="100" dirty="0">
                <a:effectLst/>
                <a:latin typeface="+mn-lt"/>
                <a:ea typeface="Calibri" panose="020F0502020204030204" pitchFamily="34" charset="0"/>
                <a:cs typeface="Times New Roman" panose="02020603050405020304" pitchFamily="18" charset="0"/>
              </a:rPr>
              <a:t>‘always-on’ connectivity for ‘digital citizens’ living in urban places</a:t>
            </a:r>
          </a:p>
          <a:p>
            <a:pPr marL="285750" indent="-285750">
              <a:buFont typeface="Arial" panose="020B0604020202020204" pitchFamily="34" charset="0"/>
              <a:buChar char="•"/>
            </a:pPr>
            <a:r>
              <a:rPr lang="en-GB" kern="100" dirty="0">
                <a:effectLst/>
                <a:latin typeface="+mn-lt"/>
                <a:ea typeface="Calibri" panose="020F0502020204030204" pitchFamily="34" charset="0"/>
                <a:cs typeface="Times New Roman" panose="02020603050405020304" pitchFamily="18" charset="0"/>
              </a:rPr>
              <a:t>the most immersive and powerful shrinking-world experience yet (thanks to 'seamless' high-definition video streaming)</a:t>
            </a:r>
          </a:p>
          <a:p>
            <a:pPr marL="285750" indent="-285750">
              <a:buFont typeface="Arial" panose="020B0604020202020204" pitchFamily="34" charset="0"/>
              <a:buChar char="•"/>
            </a:pPr>
            <a:r>
              <a:rPr lang="en-GB" kern="100" dirty="0">
                <a:effectLst/>
                <a:latin typeface="+mn-lt"/>
                <a:ea typeface="Calibri" panose="020F0502020204030204" pitchFamily="34" charset="0"/>
                <a:cs typeface="Times New Roman" panose="02020603050405020304" pitchFamily="18" charset="0"/>
              </a:rPr>
              <a:t>fast access to </a:t>
            </a:r>
            <a:r>
              <a:rPr lang="en-GB" b="1" kern="100" dirty="0">
                <a:effectLst/>
                <a:latin typeface="+mn-lt"/>
                <a:ea typeface="Calibri" panose="020F0502020204030204" pitchFamily="34" charset="0"/>
                <a:cs typeface="Times New Roman" panose="02020603050405020304" pitchFamily="18" charset="0"/>
              </a:rPr>
              <a:t>artificial intelligence </a:t>
            </a:r>
            <a:r>
              <a:rPr lang="en-GB" kern="100" dirty="0">
                <a:effectLst/>
                <a:latin typeface="+mn-lt"/>
                <a:ea typeface="Calibri" panose="020F0502020204030204" pitchFamily="34" charset="0"/>
                <a:cs typeface="Times New Roman" panose="02020603050405020304" pitchFamily="18" charset="0"/>
              </a:rPr>
              <a:t>(AI) services such as </a:t>
            </a:r>
            <a:r>
              <a:rPr lang="en-GB" kern="100" dirty="0" err="1">
                <a:effectLst/>
                <a:latin typeface="+mn-lt"/>
                <a:ea typeface="Calibri" panose="020F0502020204030204" pitchFamily="34" charset="0"/>
                <a:cs typeface="Times New Roman" panose="02020603050405020304" pitchFamily="18" charset="0"/>
              </a:rPr>
              <a:t>ChatGPT</a:t>
            </a:r>
            <a:r>
              <a:rPr lang="en-GB" kern="100" dirty="0">
                <a:effectLst/>
                <a:latin typeface="+mn-lt"/>
                <a:ea typeface="Calibri" panose="020F0502020204030204" pitchFamily="34" charset="0"/>
                <a:cs typeface="Times New Roman" panose="02020603050405020304" pitchFamily="18" charset="0"/>
              </a:rPr>
              <a:t> or Bing’s AI-powered image generator. </a:t>
            </a:r>
          </a:p>
          <a:p>
            <a:endParaRPr lang="en-US" dirty="0"/>
          </a:p>
        </p:txBody>
      </p:sp>
    </p:spTree>
    <p:extLst>
      <p:ext uri="{BB962C8B-B14F-4D97-AF65-F5344CB8AC3E}">
        <p14:creationId xmlns:p14="http://schemas.microsoft.com/office/powerpoint/2010/main" val="5673524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300" y="210851"/>
            <a:ext cx="3442153" cy="707450"/>
          </a:xfrm>
        </p:spPr>
        <p:txBody>
          <a:bodyPr/>
          <a:lstStyle/>
          <a:p>
            <a:r>
              <a:rPr lang="en-GB" sz="2400" b="0" dirty="0"/>
              <a:t>Plenary questions</a:t>
            </a:r>
            <a:br>
              <a:rPr lang="en-GB" sz="2400" dirty="0"/>
            </a:br>
            <a:endParaRPr lang="en-GB" sz="2400" dirty="0"/>
          </a:p>
        </p:txBody>
      </p:sp>
      <p:sp>
        <p:nvSpPr>
          <p:cNvPr id="10" name="Content Placeholder 9"/>
          <p:cNvSpPr>
            <a:spLocks noGrp="1"/>
          </p:cNvSpPr>
          <p:nvPr>
            <p:ph idx="1"/>
          </p:nvPr>
        </p:nvSpPr>
        <p:spPr>
          <a:xfrm>
            <a:off x="227202" y="872151"/>
            <a:ext cx="7384778" cy="3963572"/>
          </a:xfrm>
        </p:spPr>
        <p:txBody>
          <a:bodyPr>
            <a:noAutofit/>
          </a:bodyPr>
          <a:lstStyle/>
          <a:p>
            <a:pPr marL="285750" indent="-285750"/>
            <a:r>
              <a:rPr lang="en-GB" sz="1400" dirty="0">
                <a:solidFill>
                  <a:schemeClr val="tx1"/>
                </a:solidFill>
              </a:rPr>
              <a:t>Think about all of your different A-level Geography topics. How have the places, societies and environments you have studied been affected by the arrival of super-fast 5G? What are the implications for </a:t>
            </a:r>
            <a:r>
              <a:rPr lang="en-GB" sz="1400" b="1" dirty="0">
                <a:solidFill>
                  <a:schemeClr val="tx1"/>
                </a:solidFill>
              </a:rPr>
              <a:t>hazards</a:t>
            </a:r>
            <a:r>
              <a:rPr lang="en-GB" sz="1400" dirty="0">
                <a:solidFill>
                  <a:schemeClr val="tx1"/>
                </a:solidFill>
              </a:rPr>
              <a:t> and </a:t>
            </a:r>
            <a:r>
              <a:rPr lang="en-GB" sz="1400" b="1" dirty="0">
                <a:solidFill>
                  <a:schemeClr val="tx1"/>
                </a:solidFill>
              </a:rPr>
              <a:t>disaster</a:t>
            </a:r>
            <a:r>
              <a:rPr lang="en-GB" sz="1400" dirty="0">
                <a:solidFill>
                  <a:schemeClr val="tx1"/>
                </a:solidFill>
              </a:rPr>
              <a:t> management, for example? </a:t>
            </a:r>
          </a:p>
          <a:p>
            <a:pPr marL="285750" indent="-285750"/>
            <a:r>
              <a:rPr lang="en-GB" sz="1400" dirty="0">
                <a:solidFill>
                  <a:schemeClr val="tx1"/>
                </a:solidFill>
              </a:rPr>
              <a:t>Shrinking-world technologies may bring economic growth and development but can also become a cause of </a:t>
            </a:r>
            <a:r>
              <a:rPr lang="en-GB" sz="1400" b="1" dirty="0">
                <a:solidFill>
                  <a:schemeClr val="tx1"/>
                </a:solidFill>
              </a:rPr>
              <a:t>injustice</a:t>
            </a:r>
            <a:r>
              <a:rPr lang="en-GB" sz="1400" dirty="0">
                <a:solidFill>
                  <a:schemeClr val="tx1"/>
                </a:solidFill>
              </a:rPr>
              <a:t> if some people are excluded from the new services. Will </a:t>
            </a:r>
            <a:r>
              <a:rPr lang="en-GB" sz="1400" b="1" dirty="0">
                <a:solidFill>
                  <a:schemeClr val="tx1"/>
                </a:solidFill>
              </a:rPr>
              <a:t>new digital divides </a:t>
            </a:r>
            <a:r>
              <a:rPr lang="en-GB" sz="1400" dirty="0">
                <a:solidFill>
                  <a:schemeClr val="tx1"/>
                </a:solidFill>
              </a:rPr>
              <a:t>be created by the arrival of technologies like 5G and AI? There are concerns that 5G will make cities ‘smarter’ while rural areas will be left behind as ‘not spots’ ('5G will primarily be an urban service for densely populated areas' according to a BBC News report). </a:t>
            </a:r>
          </a:p>
          <a:p>
            <a:pPr marL="285750" indent="-285750"/>
            <a:r>
              <a:rPr lang="en-GB" sz="1400" dirty="0">
                <a:solidFill>
                  <a:schemeClr val="tx1"/>
                </a:solidFill>
              </a:rPr>
              <a:t>Shrinking-world technology creates new risks for societies, notably increased </a:t>
            </a:r>
            <a:r>
              <a:rPr lang="en-GB" sz="1400" b="1" dirty="0">
                <a:solidFill>
                  <a:schemeClr val="tx1"/>
                </a:solidFill>
              </a:rPr>
              <a:t>vulnerability</a:t>
            </a:r>
            <a:r>
              <a:rPr lang="en-GB" sz="1400" dirty="0">
                <a:solidFill>
                  <a:schemeClr val="tx1"/>
                </a:solidFill>
              </a:rPr>
              <a:t> to </a:t>
            </a:r>
            <a:r>
              <a:rPr lang="en-GB" sz="1400" b="1" dirty="0">
                <a:solidFill>
                  <a:schemeClr val="tx1"/>
                </a:solidFill>
              </a:rPr>
              <a:t>cyber-attacks</a:t>
            </a:r>
            <a:r>
              <a:rPr lang="en-GB" sz="1400" dirty="0">
                <a:solidFill>
                  <a:schemeClr val="tx1"/>
                </a:solidFill>
              </a:rPr>
              <a:t>. In your assessment, are the potential costs worth the benefits created?</a:t>
            </a:r>
          </a:p>
          <a:p>
            <a:endParaRPr lang="en-GB" sz="1350" dirty="0"/>
          </a:p>
        </p:txBody>
      </p:sp>
      <p:sp>
        <p:nvSpPr>
          <p:cNvPr id="3" name="TextBox 2">
            <a:extLst>
              <a:ext uri="{FF2B5EF4-FFF2-40B4-BE49-F238E27FC236}">
                <a16:creationId xmlns:a16="http://schemas.microsoft.com/office/drawing/2014/main" id="{1336A0B8-19AF-9740-1731-DFD1354A108B}"/>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1669370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6107" y="46772"/>
            <a:ext cx="5718223" cy="891000"/>
          </a:xfrm>
        </p:spPr>
        <p:txBody>
          <a:bodyPr/>
          <a:lstStyle/>
          <a:p>
            <a:r>
              <a:rPr lang="en-GB" sz="2400" b="0" dirty="0">
                <a:solidFill>
                  <a:schemeClr val="tx1"/>
                </a:solidFill>
              </a:rPr>
              <a:t>Key terms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113022"/>
              </p:ext>
            </p:extLst>
          </p:nvPr>
        </p:nvGraphicFramePr>
        <p:xfrm>
          <a:off x="1002613" y="712148"/>
          <a:ext cx="6396038" cy="3832860"/>
        </p:xfrm>
        <a:graphic>
          <a:graphicData uri="http://schemas.openxmlformats.org/drawingml/2006/table">
            <a:tbl>
              <a:tblPr bandRow="1">
                <a:tableStyleId>{5C22544A-7EE6-4342-B048-85BDC9FD1C3A}</a:tableStyleId>
              </a:tblPr>
              <a:tblGrid>
                <a:gridCol w="1406604">
                  <a:extLst>
                    <a:ext uri="{9D8B030D-6E8A-4147-A177-3AD203B41FA5}">
                      <a16:colId xmlns:a16="http://schemas.microsoft.com/office/drawing/2014/main" val="20000"/>
                    </a:ext>
                  </a:extLst>
                </a:gridCol>
                <a:gridCol w="4989434">
                  <a:extLst>
                    <a:ext uri="{9D8B030D-6E8A-4147-A177-3AD203B41FA5}">
                      <a16:colId xmlns:a16="http://schemas.microsoft.com/office/drawing/2014/main" val="20001"/>
                    </a:ext>
                  </a:extLst>
                </a:gridCol>
              </a:tblGrid>
              <a:tr h="1303020">
                <a:tc>
                  <a:txBody>
                    <a:bodyPr/>
                    <a:lstStyle/>
                    <a:p>
                      <a:r>
                        <a:rPr lang="en-GB" sz="1500" b="1" dirty="0">
                          <a:latin typeface="Century Gothic" panose="020B0502020202020204" pitchFamily="34" charset="0"/>
                        </a:rPr>
                        <a:t>The Shrinking World Effect</a:t>
                      </a:r>
                    </a:p>
                  </a:txBody>
                  <a:tcPr marL="68580" marR="68580" marT="34290" marB="34290"/>
                </a:tc>
                <a:tc>
                  <a:txBody>
                    <a:bodyPr/>
                    <a:lstStyle/>
                    <a:p>
                      <a:r>
                        <a:rPr lang="en-GB" sz="1400" kern="1200" dirty="0">
                          <a:solidFill>
                            <a:schemeClr val="dk1"/>
                          </a:solidFill>
                          <a:effectLst/>
                          <a:latin typeface="+mn-lt"/>
                          <a:ea typeface="+mn-ea"/>
                          <a:cs typeface="+mn-cs"/>
                        </a:rPr>
                        <a:t>Changes in people’s perception of ‘near’ or ‘far’ places. For people living in the UK in the twenty-first century, the perception of what feels like a ‘near’ or ‘far’ place is very different from the way the world was experienced by most Victorians, for example. Even in the mid-1800s, ordinary people knew little of the world beyond their immediate neighbourhood or city. Now, distant places feel nearer.</a:t>
                      </a:r>
                    </a:p>
                  </a:txBody>
                  <a:tcPr marL="68580" marR="68580" marT="34290" marB="34290"/>
                </a:tc>
                <a:extLst>
                  <a:ext uri="{0D108BD9-81ED-4DB2-BD59-A6C34878D82A}">
                    <a16:rowId xmlns:a16="http://schemas.microsoft.com/office/drawing/2014/main" val="10000"/>
                  </a:ext>
                </a:extLst>
              </a:tr>
              <a:tr h="1149572">
                <a:tc>
                  <a:txBody>
                    <a:bodyPr/>
                    <a:lstStyle/>
                    <a:p>
                      <a:r>
                        <a:rPr lang="en-GB" sz="1500" b="1" dirty="0">
                          <a:latin typeface="Century Gothic" panose="020B0502020202020204" pitchFamily="34" charset="0"/>
                        </a:rPr>
                        <a:t>Time-Space</a:t>
                      </a:r>
                      <a:r>
                        <a:rPr lang="en-GB" sz="1500" b="1" baseline="0" dirty="0">
                          <a:latin typeface="Century Gothic" panose="020B0502020202020204" pitchFamily="34" charset="0"/>
                        </a:rPr>
                        <a:t> Compression</a:t>
                      </a:r>
                      <a:endParaRPr lang="en-GB" sz="1500" b="1" dirty="0">
                        <a:latin typeface="Century Gothic" panose="020B0502020202020204" pitchFamily="34" charset="0"/>
                      </a:endParaRPr>
                    </a:p>
                    <a:p>
                      <a:endParaRPr lang="en-GB" sz="1500" b="1" dirty="0">
                        <a:latin typeface="Century Gothic" panose="020B0502020202020204" pitchFamily="34" charset="0"/>
                      </a:endParaRPr>
                    </a:p>
                  </a:txBody>
                  <a:tcPr marL="68580" marR="68580" marT="34290" marB="34290"/>
                </a:tc>
                <a:tc>
                  <a:txBody>
                    <a:bodyPr/>
                    <a:lstStyle/>
                    <a:p>
                      <a:r>
                        <a:rPr lang="en-GB" sz="1400" kern="1200" dirty="0">
                          <a:solidFill>
                            <a:schemeClr val="dk1"/>
                          </a:solidFill>
                          <a:effectLst/>
                          <a:latin typeface="+mn-lt"/>
                          <a:ea typeface="+mn-ea"/>
                          <a:cs typeface="+mn-cs"/>
                        </a:rPr>
                        <a:t>Technological changes have helped overcome potential barriers to flows</a:t>
                      </a:r>
                      <a:r>
                        <a:rPr lang="en-GB" sz="1400" kern="1200" baseline="0" dirty="0">
                          <a:solidFill>
                            <a:schemeClr val="dk1"/>
                          </a:solidFill>
                          <a:effectLst/>
                          <a:latin typeface="+mn-lt"/>
                          <a:ea typeface="+mn-ea"/>
                          <a:cs typeface="+mn-cs"/>
                        </a:rPr>
                        <a:t> </a:t>
                      </a:r>
                      <a:r>
                        <a:rPr lang="en-GB" sz="1400" kern="1200" dirty="0">
                          <a:solidFill>
                            <a:schemeClr val="dk1"/>
                          </a:solidFill>
                          <a:effectLst/>
                          <a:latin typeface="+mn-lt"/>
                          <a:ea typeface="+mn-ea"/>
                          <a:cs typeface="+mn-cs"/>
                        </a:rPr>
                        <a:t>of people, goods, money and information. As travel times fall due to new inventions, different places approach each other in ‘space-time’: they feel closer together than in the past. This idea is central to geographer David Harvey’s work.</a:t>
                      </a:r>
                    </a:p>
                  </a:txBody>
                  <a:tcPr marL="68580" marR="68580" marT="34290" marB="34290"/>
                </a:tc>
                <a:extLst>
                  <a:ext uri="{0D108BD9-81ED-4DB2-BD59-A6C34878D82A}">
                    <a16:rowId xmlns:a16="http://schemas.microsoft.com/office/drawing/2014/main" val="10001"/>
                  </a:ext>
                </a:extLst>
              </a:tr>
              <a:tr h="565008">
                <a:tc>
                  <a:txBody>
                    <a:bodyPr/>
                    <a:lstStyle/>
                    <a:p>
                      <a:r>
                        <a:rPr lang="en-GB" sz="1500" b="1" dirty="0">
                          <a:latin typeface="Century Gothic" panose="020B0502020202020204" pitchFamily="34" charset="0"/>
                        </a:rPr>
                        <a:t>Digital Divide</a:t>
                      </a:r>
                    </a:p>
                    <a:p>
                      <a:endParaRPr lang="en-GB" sz="1500" b="1" dirty="0">
                        <a:latin typeface="Century Gothic" panose="020B0502020202020204" pitchFamily="34" charset="0"/>
                      </a:endParaRPr>
                    </a:p>
                  </a:txBody>
                  <a:tcPr marL="68580" marR="68580" marT="34290" marB="34290"/>
                </a:tc>
                <a:tc>
                  <a:txBody>
                    <a:bodyPr/>
                    <a:lstStyle/>
                    <a:p>
                      <a:r>
                        <a:rPr lang="en-GB" sz="1400" kern="1200" dirty="0">
                          <a:solidFill>
                            <a:schemeClr val="dk1"/>
                          </a:solidFill>
                          <a:effectLst/>
                          <a:latin typeface="+mn-lt"/>
                          <a:ea typeface="+mn-ea"/>
                          <a:cs typeface="+mn-cs"/>
                        </a:rPr>
                        <a:t>When some people and places become ‘switched-on’ to digital networks and services but others are left behind (or ‘switched-off’). </a:t>
                      </a:r>
                    </a:p>
                  </a:txBody>
                  <a:tcPr marL="68580" marR="68580" marT="34290" marB="34290"/>
                </a:tc>
                <a:extLst>
                  <a:ext uri="{0D108BD9-81ED-4DB2-BD59-A6C34878D82A}">
                    <a16:rowId xmlns:a16="http://schemas.microsoft.com/office/drawing/2014/main" val="10002"/>
                  </a:ext>
                </a:extLst>
              </a:tr>
            </a:tbl>
          </a:graphicData>
        </a:graphic>
      </p:graphicFrame>
      <p:sp>
        <p:nvSpPr>
          <p:cNvPr id="8" name="Rectangle 7"/>
          <p:cNvSpPr/>
          <p:nvPr/>
        </p:nvSpPr>
        <p:spPr>
          <a:xfrm>
            <a:off x="2398580" y="712148"/>
            <a:ext cx="5000071" cy="3832860"/>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342900">
              <a:buClrTx/>
            </a:pPr>
            <a:r>
              <a:rPr lang="en-GB" kern="1200" dirty="0">
                <a:solidFill>
                  <a:prstClr val="black"/>
                </a:solidFill>
              </a:rPr>
              <a:t>Do you know what these terms mean? </a:t>
            </a:r>
          </a:p>
          <a:p>
            <a:pPr algn="ctr" defTabSz="342900">
              <a:buClrTx/>
            </a:pPr>
            <a:r>
              <a:rPr lang="en-GB" sz="2000" b="1" kern="1200" dirty="0">
                <a:solidFill>
                  <a:prstClr val="black"/>
                </a:solidFill>
              </a:rPr>
              <a:t>Click to reveal the definitions </a:t>
            </a:r>
          </a:p>
        </p:txBody>
      </p:sp>
      <p:sp>
        <p:nvSpPr>
          <p:cNvPr id="6" name="TextBox 5">
            <a:extLst>
              <a:ext uri="{FF2B5EF4-FFF2-40B4-BE49-F238E27FC236}">
                <a16:creationId xmlns:a16="http://schemas.microsoft.com/office/drawing/2014/main" id="{C50D804C-D50B-3C03-9C5F-7A4821CF5665}"/>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94805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4DCD6-419E-4592-A6C2-8F1663E53712}"/>
              </a:ext>
            </a:extLst>
          </p:cNvPr>
          <p:cNvPicPr>
            <a:picLocks noChangeAspect="1"/>
          </p:cNvPicPr>
          <p:nvPr/>
        </p:nvPicPr>
        <p:blipFill>
          <a:blip r:embed="rId2"/>
          <a:stretch>
            <a:fillRect/>
          </a:stretch>
        </p:blipFill>
        <p:spPr>
          <a:xfrm>
            <a:off x="2153450" y="346038"/>
            <a:ext cx="4837100" cy="4261085"/>
          </a:xfrm>
          <a:prstGeom prst="rect">
            <a:avLst/>
          </a:prstGeom>
        </p:spPr>
      </p:pic>
      <p:sp>
        <p:nvSpPr>
          <p:cNvPr id="2" name="TextBox 1">
            <a:extLst>
              <a:ext uri="{FF2B5EF4-FFF2-40B4-BE49-F238E27FC236}">
                <a16:creationId xmlns:a16="http://schemas.microsoft.com/office/drawing/2014/main" id="{B26F2C09-7991-D27A-64C4-BAE4414EC1DC}"/>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357207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177" y="119940"/>
            <a:ext cx="4686299" cy="891000"/>
          </a:xfrm>
        </p:spPr>
        <p:txBody>
          <a:bodyPr>
            <a:noAutofit/>
          </a:bodyPr>
          <a:lstStyle/>
          <a:p>
            <a:r>
              <a:rPr lang="en-GB" sz="2400" b="0" dirty="0">
                <a:solidFill>
                  <a:schemeClr val="tx1"/>
                </a:solidFill>
              </a:rPr>
              <a:t>Geographical theories about the shrinking world</a:t>
            </a:r>
            <a:br>
              <a:rPr lang="en-GB" sz="2400" dirty="0">
                <a:solidFill>
                  <a:schemeClr val="tx1"/>
                </a:solidFill>
              </a:rPr>
            </a:br>
            <a:endParaRPr lang="en-GB" sz="2400" dirty="0">
              <a:solidFill>
                <a:schemeClr val="tx1"/>
              </a:solidFill>
            </a:endParaRPr>
          </a:p>
        </p:txBody>
      </p:sp>
      <p:sp>
        <p:nvSpPr>
          <p:cNvPr id="3" name="Content Placeholder 2"/>
          <p:cNvSpPr>
            <a:spLocks noGrp="1"/>
          </p:cNvSpPr>
          <p:nvPr>
            <p:ph idx="1"/>
          </p:nvPr>
        </p:nvSpPr>
        <p:spPr>
          <a:xfrm>
            <a:off x="4257526" y="1010940"/>
            <a:ext cx="3743474" cy="2814668"/>
          </a:xfrm>
        </p:spPr>
        <p:txBody>
          <a:bodyPr>
            <a:noAutofit/>
          </a:bodyPr>
          <a:lstStyle/>
          <a:p>
            <a:pPr marL="257175" indent="-257175">
              <a:buFont typeface="Arial" panose="020B0604020202020204" pitchFamily="34" charset="0"/>
              <a:buChar char="•"/>
            </a:pPr>
            <a:r>
              <a:rPr lang="en-GB" sz="1400" dirty="0">
                <a:solidFill>
                  <a:schemeClr val="tx1"/>
                </a:solidFill>
                <a:latin typeface="Century Gothic" panose="020B0502020202020204" pitchFamily="34" charset="0"/>
              </a:rPr>
              <a:t>In 1968, </a:t>
            </a:r>
            <a:r>
              <a:rPr lang="en-GB" sz="1400" b="1" dirty="0">
                <a:solidFill>
                  <a:schemeClr val="tx1"/>
                </a:solidFill>
                <a:latin typeface="Century Gothic" panose="020B0502020202020204" pitchFamily="34" charset="0"/>
              </a:rPr>
              <a:t>Donald Janelle </a:t>
            </a:r>
            <a:r>
              <a:rPr lang="en-GB" sz="1400" dirty="0">
                <a:solidFill>
                  <a:schemeClr val="tx1"/>
                </a:solidFill>
                <a:latin typeface="Century Gothic" panose="020B0502020202020204" pitchFamily="34" charset="0"/>
              </a:rPr>
              <a:t>analysed the ‘annihilation’ of distance by successive waves of transport innovation. </a:t>
            </a:r>
          </a:p>
          <a:p>
            <a:pPr marL="257175" indent="-257175">
              <a:buFont typeface="Arial" panose="020B0604020202020204" pitchFamily="34" charset="0"/>
              <a:buChar char="•"/>
            </a:pPr>
            <a:r>
              <a:rPr lang="en-GB" sz="1400" dirty="0">
                <a:solidFill>
                  <a:schemeClr val="tx1"/>
                </a:solidFill>
                <a:latin typeface="Century Gothic" panose="020B0502020202020204" pitchFamily="34" charset="0"/>
              </a:rPr>
              <a:t>When railways replaced stagecoaches and canals in England, places were brought closer together in ‘time-space’. </a:t>
            </a:r>
          </a:p>
          <a:p>
            <a:pPr marL="257175" indent="-257175">
              <a:buFont typeface="Arial" panose="020B0604020202020204" pitchFamily="34" charset="0"/>
              <a:buChar char="•"/>
            </a:pPr>
            <a:r>
              <a:rPr lang="en-GB" sz="1400" dirty="0">
                <a:solidFill>
                  <a:schemeClr val="tx1"/>
                </a:solidFill>
                <a:latin typeface="Century Gothic" panose="020B0502020202020204" pitchFamily="34" charset="0"/>
              </a:rPr>
              <a:t>Developments in transport and trade during the nineteenth century (notably railways, the telegraph and steamships) accelerated in the twentieth century with the arrival of jet aircraft. </a:t>
            </a:r>
          </a:p>
        </p:txBody>
      </p:sp>
      <p:sp>
        <p:nvSpPr>
          <p:cNvPr id="6" name="Rounded Rectangular Callout 5"/>
          <p:cNvSpPr/>
          <p:nvPr/>
        </p:nvSpPr>
        <p:spPr>
          <a:xfrm>
            <a:off x="139095" y="4025314"/>
            <a:ext cx="3983726" cy="834745"/>
          </a:xfrm>
          <a:prstGeom prst="wedgeRoundRectCallout">
            <a:avLst>
              <a:gd name="adj1" fmla="val -18231"/>
              <a:gd name="adj2" fmla="val -49878"/>
              <a:gd name="adj3" fmla="val 16667"/>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a:t>This graph shows ‘time-space convergence’ as demonstrated by the reduction in travel time between Edinburgh and London, 1658–1966.</a:t>
            </a:r>
          </a:p>
        </p:txBody>
      </p:sp>
      <p:pic>
        <p:nvPicPr>
          <p:cNvPr id="4" name="Picture 3"/>
          <p:cNvPicPr>
            <a:picLocks noChangeAspect="1"/>
          </p:cNvPicPr>
          <p:nvPr/>
        </p:nvPicPr>
        <p:blipFill rotWithShape="1">
          <a:blip r:embed="rId2"/>
          <a:srcRect b="16361"/>
          <a:stretch/>
        </p:blipFill>
        <p:spPr>
          <a:xfrm>
            <a:off x="200177" y="1118186"/>
            <a:ext cx="3011656" cy="2801194"/>
          </a:xfrm>
          <a:prstGeom prst="rect">
            <a:avLst/>
          </a:prstGeom>
        </p:spPr>
      </p:pic>
      <p:sp>
        <p:nvSpPr>
          <p:cNvPr id="5" name="TextBox 4">
            <a:extLst>
              <a:ext uri="{FF2B5EF4-FFF2-40B4-BE49-F238E27FC236}">
                <a16:creationId xmlns:a16="http://schemas.microsoft.com/office/drawing/2014/main" id="{13557165-D282-642E-C86D-D30979CE7C03}"/>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35551189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30004" y="194873"/>
            <a:ext cx="4033214" cy="563877"/>
          </a:xfrm>
          <a:prstGeom prst="rect">
            <a:avLst/>
          </a:prstGeom>
        </p:spPr>
        <p:txBody>
          <a:bodyPr vert="horz" lIns="0" tIns="0" rIns="0" bIns="0" rtlCol="0" anchor="t">
            <a:norm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r>
              <a:rPr lang="en-GB" sz="2400" dirty="0">
                <a:solidFill>
                  <a:schemeClr val="tx1"/>
                </a:solidFill>
                <a:latin typeface="+mj-lt"/>
              </a:rPr>
              <a:t>Time-space</a:t>
            </a:r>
            <a:r>
              <a:rPr lang="en-GB" sz="2400" dirty="0">
                <a:solidFill>
                  <a:schemeClr val="tx1"/>
                </a:solidFill>
                <a:latin typeface="+mn-lt"/>
              </a:rPr>
              <a:t> compression</a:t>
            </a:r>
          </a:p>
        </p:txBody>
      </p:sp>
      <p:pic>
        <p:nvPicPr>
          <p:cNvPr id="2" name="Picture 1"/>
          <p:cNvPicPr>
            <a:picLocks noChangeAspect="1"/>
          </p:cNvPicPr>
          <p:nvPr/>
        </p:nvPicPr>
        <p:blipFill rotWithShape="1">
          <a:blip r:embed="rId2">
            <a:lum bright="-20000" contrast="40000"/>
          </a:blip>
          <a:srcRect l="-119" r="-1" b="8768"/>
          <a:stretch/>
        </p:blipFill>
        <p:spPr>
          <a:xfrm>
            <a:off x="356294" y="783563"/>
            <a:ext cx="2544962" cy="3868874"/>
          </a:xfrm>
          <a:prstGeom prst="rect">
            <a:avLst/>
          </a:prstGeom>
        </p:spPr>
      </p:pic>
      <p:sp>
        <p:nvSpPr>
          <p:cNvPr id="6" name="Content Placeholder 2"/>
          <p:cNvSpPr>
            <a:spLocks noGrp="1"/>
          </p:cNvSpPr>
          <p:nvPr>
            <p:ph idx="1"/>
          </p:nvPr>
        </p:nvSpPr>
        <p:spPr>
          <a:xfrm>
            <a:off x="3341659" y="783563"/>
            <a:ext cx="4860510" cy="2814668"/>
          </a:xfrm>
        </p:spPr>
        <p:txBody>
          <a:bodyPr>
            <a:noAutofit/>
          </a:bodyPr>
          <a:lstStyle/>
          <a:p>
            <a:pPr marL="257175" indent="-257175">
              <a:buFont typeface="Arial" panose="020B0604020202020204" pitchFamily="34" charset="0"/>
              <a:buChar char="•"/>
            </a:pPr>
            <a:r>
              <a:rPr lang="en-GB" sz="1400" dirty="0"/>
              <a:t>This diagram illustrates the concept of </a:t>
            </a:r>
            <a:r>
              <a:rPr lang="en-GB" sz="1400" b="1" dirty="0"/>
              <a:t>time-space compression</a:t>
            </a:r>
            <a:r>
              <a:rPr lang="en-GB" sz="1400" dirty="0"/>
              <a:t> that appeared in geographer </a:t>
            </a:r>
            <a:r>
              <a:rPr lang="en-GB" sz="1400" b="1" dirty="0"/>
              <a:t>David Harvey</a:t>
            </a:r>
            <a:r>
              <a:rPr lang="en-GB" sz="1400" dirty="0"/>
              <a:t>’s</a:t>
            </a:r>
            <a:r>
              <a:rPr lang="en-GB" sz="1400" b="1" dirty="0"/>
              <a:t> </a:t>
            </a:r>
            <a:r>
              <a:rPr lang="en-GB" sz="1400" dirty="0"/>
              <a:t>1989 book </a:t>
            </a:r>
            <a:r>
              <a:rPr lang="en-GB" sz="1400" i="1" dirty="0"/>
              <a:t>The Condition of Postmodernity</a:t>
            </a:r>
            <a:r>
              <a:rPr lang="en-GB" sz="1400" dirty="0"/>
              <a:t>. </a:t>
            </a:r>
          </a:p>
          <a:p>
            <a:pPr marL="257175" indent="-257175">
              <a:buFont typeface="Arial" panose="020B0604020202020204" pitchFamily="34" charset="0"/>
              <a:buChar char="•"/>
            </a:pPr>
            <a:r>
              <a:rPr lang="en-GB" sz="1400" dirty="0"/>
              <a:t>Successive rounds of technological and transport innovation have chipped away minutes, hours and days from the time it takes to travel to other places or communicate with people in distant countries, including circumnavigation of the world.</a:t>
            </a:r>
          </a:p>
          <a:p>
            <a:pPr marL="257175" indent="-257175">
              <a:buFont typeface="Arial" panose="020B0604020202020204" pitchFamily="34" charset="0"/>
              <a:buChar char="•"/>
            </a:pPr>
            <a:r>
              <a:rPr lang="en-GB" sz="1400" dirty="0"/>
              <a:t>Time–space compression often occurs as a result of technological innovations: the twenty-first century’s deeply interconnected communications systems depend on highly sophisticated technologies supported by global networks of fibre optic cables.</a:t>
            </a:r>
          </a:p>
        </p:txBody>
      </p:sp>
      <p:sp>
        <p:nvSpPr>
          <p:cNvPr id="3" name="TextBox 2">
            <a:extLst>
              <a:ext uri="{FF2B5EF4-FFF2-40B4-BE49-F238E27FC236}">
                <a16:creationId xmlns:a16="http://schemas.microsoft.com/office/drawing/2014/main" id="{EF5CF913-0A1B-18B3-D949-022FEC928FDE}"/>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192355242"/>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956" y="104525"/>
            <a:ext cx="4913370" cy="891000"/>
          </a:xfrm>
        </p:spPr>
        <p:txBody>
          <a:bodyPr>
            <a:noAutofit/>
          </a:bodyPr>
          <a:lstStyle/>
          <a:p>
            <a:r>
              <a:rPr lang="en-GB" sz="2400" b="0" dirty="0"/>
              <a:t>Global flows in a shrinking world</a:t>
            </a:r>
            <a:br>
              <a:rPr lang="en-GB" sz="2400" dirty="0"/>
            </a:br>
            <a:r>
              <a:rPr lang="en-GB" sz="2400" dirty="0"/>
              <a:t> </a:t>
            </a:r>
            <a:br>
              <a:rPr lang="en-GB" sz="2400" dirty="0"/>
            </a:b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2305819020"/>
              </p:ext>
            </p:extLst>
          </p:nvPr>
        </p:nvGraphicFramePr>
        <p:xfrm>
          <a:off x="973160" y="735516"/>
          <a:ext cx="6395677" cy="2717680"/>
        </p:xfrm>
        <a:graphic>
          <a:graphicData uri="http://schemas.openxmlformats.org/drawingml/2006/table">
            <a:tbl>
              <a:tblPr firstRow="1" bandRow="1">
                <a:tableStyleId>{5C22544A-7EE6-4342-B048-85BDC9FD1C3A}</a:tableStyleId>
              </a:tblPr>
              <a:tblGrid>
                <a:gridCol w="1305884">
                  <a:extLst>
                    <a:ext uri="{9D8B030D-6E8A-4147-A177-3AD203B41FA5}">
                      <a16:colId xmlns:a16="http://schemas.microsoft.com/office/drawing/2014/main" val="20000"/>
                    </a:ext>
                  </a:extLst>
                </a:gridCol>
                <a:gridCol w="5089793">
                  <a:extLst>
                    <a:ext uri="{9D8B030D-6E8A-4147-A177-3AD203B41FA5}">
                      <a16:colId xmlns:a16="http://schemas.microsoft.com/office/drawing/2014/main" val="20001"/>
                    </a:ext>
                  </a:extLst>
                </a:gridCol>
              </a:tblGrid>
              <a:tr h="365164">
                <a:tc>
                  <a:txBody>
                    <a:bodyPr/>
                    <a:lstStyle/>
                    <a:p>
                      <a:r>
                        <a:rPr lang="en-GB" sz="1000" dirty="0">
                          <a:latin typeface="Arial" panose="020B0604020202020204" pitchFamily="34" charset="0"/>
                          <a:cs typeface="Arial" panose="020B0604020202020204" pitchFamily="34" charset="0"/>
                        </a:rPr>
                        <a:t>FLOW</a:t>
                      </a:r>
                      <a:r>
                        <a:rPr lang="en-GB" sz="1000" baseline="0" dirty="0">
                          <a:latin typeface="Arial" panose="020B0604020202020204" pitchFamily="34" charset="0"/>
                          <a:cs typeface="Arial" panose="020B0604020202020204" pitchFamily="34" charset="0"/>
                        </a:rPr>
                        <a:t> TYPE</a:t>
                      </a:r>
                      <a:endParaRPr lang="en-GB" sz="1000" dirty="0">
                        <a:latin typeface="Arial" panose="020B0604020202020204" pitchFamily="34" charset="0"/>
                        <a:cs typeface="Arial" panose="020B0604020202020204" pitchFamily="34" charset="0"/>
                      </a:endParaRPr>
                    </a:p>
                  </a:txBody>
                  <a:tcPr marL="68580" marR="68580" marT="34290" marB="34290"/>
                </a:tc>
                <a:tc>
                  <a:txBody>
                    <a:bodyPr/>
                    <a:lstStyle/>
                    <a:p>
                      <a:r>
                        <a:rPr lang="en-GB" sz="1000" dirty="0">
                          <a:latin typeface="Arial" panose="020B0604020202020204" pitchFamily="34" charset="0"/>
                          <a:cs typeface="Arial" panose="020B0604020202020204" pitchFamily="34" charset="0"/>
                        </a:rPr>
                        <a:t>EVIDENCE FOR A SHRINKING WORLD</a:t>
                      </a:r>
                    </a:p>
                  </a:txBody>
                  <a:tcPr marL="68580" marR="68580" marT="34290" marB="34290"/>
                </a:tc>
                <a:extLst>
                  <a:ext uri="{0D108BD9-81ED-4DB2-BD59-A6C34878D82A}">
                    <a16:rowId xmlns:a16="http://schemas.microsoft.com/office/drawing/2014/main" val="10000"/>
                  </a:ext>
                </a:extLst>
              </a:tr>
              <a:tr h="685800">
                <a:tc>
                  <a:txBody>
                    <a:bodyPr/>
                    <a:lstStyle/>
                    <a:p>
                      <a:r>
                        <a:rPr lang="en-GB" sz="1000" b="1" dirty="0">
                          <a:latin typeface="+mn-lt"/>
                          <a:cs typeface="Arial" panose="020B0604020202020204" pitchFamily="34" charset="0"/>
                        </a:rPr>
                        <a:t>Goods</a:t>
                      </a:r>
                    </a:p>
                  </a:txBody>
                  <a:tcPr marL="68580" marR="68580" marT="34290" marB="34290"/>
                </a:tc>
                <a:tc>
                  <a:txBody>
                    <a:bodyPr/>
                    <a:lstStyle/>
                    <a:p>
                      <a:r>
                        <a:rPr lang="en-GB" sz="1000" b="0" i="0" kern="1200" dirty="0">
                          <a:solidFill>
                            <a:schemeClr val="dk1"/>
                          </a:solidFill>
                          <a:effectLst/>
                          <a:latin typeface="+mn-lt"/>
                          <a:ea typeface="+mn-ea"/>
                          <a:cs typeface="Arial" panose="020B0604020202020204" pitchFamily="34" charset="0"/>
                        </a:rPr>
                        <a:t>At any time, over 300 million different products are on sale in Amazon Marketplace.</a:t>
                      </a:r>
                      <a:r>
                        <a:rPr lang="en-GB" sz="1000" b="0" i="0" kern="1200" baseline="0" dirty="0">
                          <a:solidFill>
                            <a:schemeClr val="dk1"/>
                          </a:solidFill>
                          <a:effectLst/>
                          <a:latin typeface="+mn-lt"/>
                          <a:ea typeface="+mn-ea"/>
                          <a:cs typeface="Arial" panose="020B0604020202020204" pitchFamily="34" charset="0"/>
                        </a:rPr>
                        <a:t> This creates the feeling that anything we need is ‘just a click away’.</a:t>
                      </a:r>
                      <a:endParaRPr lang="en-GB" sz="10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555572">
                <a:tc>
                  <a:txBody>
                    <a:bodyPr/>
                    <a:lstStyle/>
                    <a:p>
                      <a:r>
                        <a:rPr lang="en-GB" sz="1000" b="1" dirty="0">
                          <a:latin typeface="+mn-lt"/>
                          <a:cs typeface="Arial" panose="020B0604020202020204" pitchFamily="34" charset="0"/>
                        </a:rPr>
                        <a:t>People</a:t>
                      </a:r>
                    </a:p>
                  </a:txBody>
                  <a:tcPr marL="68580" marR="68580" marT="34290" marB="34290"/>
                </a:tc>
                <a:tc>
                  <a:txBody>
                    <a:bodyPr/>
                    <a:lstStyle/>
                    <a:p>
                      <a:r>
                        <a:rPr lang="en-GB" sz="1000" dirty="0">
                          <a:latin typeface="+mn-lt"/>
                          <a:cs typeface="Arial" panose="020B0604020202020204" pitchFamily="34" charset="0"/>
                        </a:rPr>
                        <a:t>Cheap</a:t>
                      </a:r>
                      <a:r>
                        <a:rPr lang="en-GB" sz="1000" baseline="0" dirty="0">
                          <a:latin typeface="+mn-lt"/>
                          <a:cs typeface="Arial" panose="020B0604020202020204" pitchFamily="34" charset="0"/>
                        </a:rPr>
                        <a:t> airlines such as easyJet have made fast international air travel affordable for ordinary people.</a:t>
                      </a:r>
                      <a:endParaRPr lang="en-GB" sz="10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555572">
                <a:tc>
                  <a:txBody>
                    <a:bodyPr/>
                    <a:lstStyle/>
                    <a:p>
                      <a:r>
                        <a:rPr lang="en-GB" sz="1000" b="1" dirty="0">
                          <a:latin typeface="+mn-lt"/>
                          <a:cs typeface="Arial" panose="020B0604020202020204" pitchFamily="34" charset="0"/>
                        </a:rPr>
                        <a:t>Information</a:t>
                      </a:r>
                      <a:r>
                        <a:rPr lang="en-GB" sz="1000" baseline="0" dirty="0">
                          <a:latin typeface="+mn-lt"/>
                          <a:cs typeface="Arial" panose="020B0604020202020204" pitchFamily="34" charset="0"/>
                        </a:rPr>
                        <a:t> </a:t>
                      </a:r>
                      <a:endParaRPr lang="en-GB" sz="1000" dirty="0">
                        <a:latin typeface="+mn-lt"/>
                        <a:cs typeface="Arial" panose="020B0604020202020204" pitchFamily="34" charset="0"/>
                      </a:endParaRPr>
                    </a:p>
                  </a:txBody>
                  <a:tcPr marL="68580" marR="68580" marT="34290" marB="34290"/>
                </a:tc>
                <a:tc>
                  <a:txBody>
                    <a:bodyPr/>
                    <a:lstStyle/>
                    <a:p>
                      <a:r>
                        <a:rPr lang="en-GB" sz="1000" dirty="0">
                          <a:latin typeface="+mn-lt"/>
                          <a:cs typeface="Arial" panose="020B0604020202020204" pitchFamily="34" charset="0"/>
                        </a:rPr>
                        <a:t>Information</a:t>
                      </a:r>
                      <a:r>
                        <a:rPr lang="en-GB" sz="1000" baseline="0" dirty="0">
                          <a:latin typeface="+mn-lt"/>
                          <a:cs typeface="Arial" panose="020B0604020202020204" pitchFamily="34" charset="0"/>
                        </a:rPr>
                        <a:t> about almost anything is now available online for students to look at. In the past, students had to physically travel to libraries where they read books. </a:t>
                      </a:r>
                      <a:endParaRPr lang="en-GB" sz="10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555572">
                <a:tc>
                  <a:txBody>
                    <a:bodyPr/>
                    <a:lstStyle/>
                    <a:p>
                      <a:r>
                        <a:rPr lang="en-GB" sz="1000" b="1" dirty="0">
                          <a:latin typeface="+mn-lt"/>
                          <a:cs typeface="Arial" panose="020B0604020202020204" pitchFamily="34" charset="0"/>
                        </a:rPr>
                        <a:t>Money</a:t>
                      </a:r>
                    </a:p>
                  </a:txBody>
                  <a:tcPr marL="68580" marR="68580" marT="34290" marB="34290"/>
                </a:tc>
                <a:tc>
                  <a:txBody>
                    <a:bodyPr/>
                    <a:lstStyle/>
                    <a:p>
                      <a:r>
                        <a:rPr lang="en-GB" sz="1000" dirty="0">
                          <a:latin typeface="+mn-lt"/>
                          <a:cs typeface="Arial" panose="020B0604020202020204" pitchFamily="34" charset="0"/>
                        </a:rPr>
                        <a:t>Internet banking means money can be sent to someone in another country immediately. In the past,</a:t>
                      </a:r>
                      <a:r>
                        <a:rPr lang="en-GB" sz="1000" baseline="0" dirty="0">
                          <a:latin typeface="+mn-lt"/>
                          <a:cs typeface="Arial" panose="020B0604020202020204" pitchFamily="34" charset="0"/>
                        </a:rPr>
                        <a:t> a posted cheque might have taken weeks to arrive. </a:t>
                      </a:r>
                      <a:endParaRPr lang="en-GB" sz="10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9" name="Rounded Rectangular Callout 8"/>
          <p:cNvSpPr/>
          <p:nvPr/>
        </p:nvSpPr>
        <p:spPr>
          <a:xfrm>
            <a:off x="1548112" y="3705043"/>
            <a:ext cx="4835075" cy="1052580"/>
          </a:xfrm>
          <a:prstGeom prst="wedgeRoundRectCallout">
            <a:avLst>
              <a:gd name="adj1" fmla="val 8217"/>
              <a:gd name="adj2" fmla="val -74246"/>
              <a:gd name="adj3" fmla="val 16667"/>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GB" sz="1200" dirty="0">
                <a:solidFill>
                  <a:schemeClr val="tx1"/>
                </a:solidFill>
              </a:rPr>
              <a:t>This table shows how the shrinking world effect can be analysed by looking sequentially at the acceleration over time of different types of </a:t>
            </a:r>
            <a:r>
              <a:rPr lang="en-GB" sz="1200" b="1" dirty="0">
                <a:solidFill>
                  <a:schemeClr val="tx1"/>
                </a:solidFill>
              </a:rPr>
              <a:t>global flow</a:t>
            </a:r>
            <a:r>
              <a:rPr lang="en-GB" sz="1200" dirty="0">
                <a:solidFill>
                  <a:schemeClr val="tx1"/>
                </a:solidFill>
              </a:rPr>
              <a:t>. </a:t>
            </a:r>
          </a:p>
          <a:p>
            <a:pPr lvl="0"/>
            <a:r>
              <a:rPr lang="en-GB" sz="1200" b="1" dirty="0">
                <a:solidFill>
                  <a:schemeClr val="tx1"/>
                </a:solidFill>
              </a:rPr>
              <a:t>Can you think of any additional illustrations? </a:t>
            </a:r>
          </a:p>
        </p:txBody>
      </p:sp>
      <p:sp>
        <p:nvSpPr>
          <p:cNvPr id="4" name="TextBox 3">
            <a:extLst>
              <a:ext uri="{FF2B5EF4-FFF2-40B4-BE49-F238E27FC236}">
                <a16:creationId xmlns:a16="http://schemas.microsoft.com/office/drawing/2014/main" id="{9C5DD8BD-BAF1-B43A-483D-E83A58773066}"/>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405009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143898"/>
            <a:ext cx="5775158" cy="891000"/>
          </a:xfrm>
        </p:spPr>
        <p:txBody>
          <a:bodyPr>
            <a:noAutofit/>
          </a:bodyPr>
          <a:lstStyle/>
          <a:p>
            <a:r>
              <a:rPr lang="en-GB" sz="2400" b="0" dirty="0"/>
              <a:t>Why does the world </a:t>
            </a:r>
            <a:r>
              <a:rPr lang="en-GB" sz="2400" b="0" i="1" dirty="0"/>
              <a:t>keep</a:t>
            </a:r>
            <a:r>
              <a:rPr lang="en-GB" sz="2400" b="0" dirty="0"/>
              <a:t> shrinking?</a:t>
            </a:r>
            <a:br>
              <a:rPr lang="en-GB" sz="2400" b="0" dirty="0"/>
            </a:br>
            <a:endParaRPr lang="en-GB" sz="2400" b="0" dirty="0"/>
          </a:p>
        </p:txBody>
      </p:sp>
      <p:sp>
        <p:nvSpPr>
          <p:cNvPr id="6" name="Content Placeholder 5"/>
          <p:cNvSpPr>
            <a:spLocks noGrp="1"/>
          </p:cNvSpPr>
          <p:nvPr>
            <p:ph idx="1"/>
          </p:nvPr>
        </p:nvSpPr>
        <p:spPr>
          <a:xfrm>
            <a:off x="449179" y="1034898"/>
            <a:ext cx="2883787" cy="3337753"/>
          </a:xfrm>
        </p:spPr>
        <p:txBody>
          <a:bodyPr>
            <a:normAutofit fontScale="62500" lnSpcReduction="20000"/>
          </a:bodyPr>
          <a:lstStyle/>
          <a:p>
            <a:pPr marL="214313" indent="-214313">
              <a:buFont typeface="Arial" panose="020B0604020202020204" pitchFamily="34" charset="0"/>
              <a:buChar char="•"/>
            </a:pPr>
            <a:r>
              <a:rPr lang="en-GB" sz="2200" dirty="0"/>
              <a:t>Large </a:t>
            </a:r>
            <a:r>
              <a:rPr lang="en-GB" sz="2200" b="1" dirty="0"/>
              <a:t>technology transnational corporations (TNCs) </a:t>
            </a:r>
            <a:r>
              <a:rPr lang="en-GB" sz="2200" dirty="0"/>
              <a:t>keep creating ever-faster and more powerful digital technologies, including phones.</a:t>
            </a:r>
          </a:p>
          <a:p>
            <a:pPr marL="214313" indent="-214313">
              <a:buFont typeface="Arial" panose="020B0604020202020204" pitchFamily="34" charset="0"/>
              <a:buChar char="•"/>
            </a:pPr>
            <a:r>
              <a:rPr lang="en-GB" sz="2200" dirty="0"/>
              <a:t>The cause of this constant innovation is a </a:t>
            </a:r>
            <a:r>
              <a:rPr lang="en-GB" sz="2200" b="1" dirty="0"/>
              <a:t>feedback loop </a:t>
            </a:r>
            <a:r>
              <a:rPr lang="en-GB" sz="2200" dirty="0"/>
              <a:t>driven by markets.</a:t>
            </a:r>
          </a:p>
          <a:p>
            <a:pPr marL="214313" indent="-214313">
              <a:buFont typeface="Arial" panose="020B0604020202020204" pitchFamily="34" charset="0"/>
              <a:buChar char="•"/>
            </a:pPr>
            <a:r>
              <a:rPr lang="en-GB" sz="2200" dirty="0"/>
              <a:t>Each ‘round’ of new innovation helps deliver an even more intense ‘shrinking world’ </a:t>
            </a:r>
            <a:r>
              <a:rPr lang="en-GB" sz="2200" b="1" dirty="0"/>
              <a:t>place perception</a:t>
            </a:r>
            <a:r>
              <a:rPr lang="en-GB" sz="2200" dirty="0"/>
              <a:t>.</a:t>
            </a:r>
          </a:p>
          <a:p>
            <a:endParaRPr lang="en-GB" dirty="0"/>
          </a:p>
        </p:txBody>
      </p:sp>
      <p:pic>
        <p:nvPicPr>
          <p:cNvPr id="9" name="Picture 8"/>
          <p:cNvPicPr>
            <a:picLocks noChangeAspect="1"/>
          </p:cNvPicPr>
          <p:nvPr/>
        </p:nvPicPr>
        <p:blipFill>
          <a:blip r:embed="rId2">
            <a:lum bright="-20000" contrast="40000"/>
          </a:blip>
          <a:stretch>
            <a:fillRect/>
          </a:stretch>
        </p:blipFill>
        <p:spPr>
          <a:xfrm>
            <a:off x="3464421" y="1183625"/>
            <a:ext cx="4384081" cy="2807236"/>
          </a:xfrm>
          <a:prstGeom prst="rect">
            <a:avLst/>
          </a:prstGeom>
          <a:ln>
            <a:noFill/>
          </a:ln>
          <a:effectLst>
            <a:softEdge rad="112500"/>
          </a:effectLst>
        </p:spPr>
      </p:pic>
      <p:sp>
        <p:nvSpPr>
          <p:cNvPr id="3" name="TextBox 2">
            <a:extLst>
              <a:ext uri="{FF2B5EF4-FFF2-40B4-BE49-F238E27FC236}">
                <a16:creationId xmlns:a16="http://schemas.microsoft.com/office/drawing/2014/main" id="{D36976BA-E346-3A6E-3599-A67EB9422F4C}"/>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313581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527" y="205979"/>
            <a:ext cx="4820792" cy="891000"/>
          </a:xfrm>
        </p:spPr>
        <p:txBody>
          <a:bodyPr>
            <a:noAutofit/>
          </a:bodyPr>
          <a:lstStyle/>
          <a:p>
            <a:r>
              <a:rPr lang="en-GB" sz="2400" b="0" dirty="0"/>
              <a:t>The perception divide</a:t>
            </a:r>
            <a:br>
              <a:rPr lang="en-GB" sz="2400" b="0" dirty="0"/>
            </a:br>
            <a:endParaRPr lang="en-GB" sz="2400" b="0" dirty="0"/>
          </a:p>
        </p:txBody>
      </p:sp>
      <p:sp>
        <p:nvSpPr>
          <p:cNvPr id="5" name="Rectangle 4"/>
          <p:cNvSpPr/>
          <p:nvPr/>
        </p:nvSpPr>
        <p:spPr>
          <a:xfrm>
            <a:off x="386947" y="896813"/>
            <a:ext cx="3062105" cy="3323987"/>
          </a:xfrm>
          <a:prstGeom prst="rect">
            <a:avLst/>
          </a:prstGeom>
        </p:spPr>
        <p:txBody>
          <a:bodyPr wrap="square">
            <a:spAutoFit/>
          </a:bodyPr>
          <a:lstStyle/>
          <a:p>
            <a:pPr marL="214313" indent="-214313">
              <a:buFont typeface="Arial" panose="020B0604020202020204" pitchFamily="34" charset="0"/>
              <a:buChar char="•"/>
            </a:pPr>
            <a:r>
              <a:rPr lang="en-GB" dirty="0">
                <a:latin typeface="+mn-lt"/>
                <a:cs typeface="Arial" panose="020B0604020202020204" pitchFamily="34" charset="0"/>
              </a:rPr>
              <a:t>Remember </a:t>
            </a:r>
            <a:r>
              <a:rPr lang="en-GB" i="1" dirty="0">
                <a:latin typeface="+mn-lt"/>
                <a:cs typeface="Arial" panose="020B0604020202020204" pitchFamily="34" charset="0"/>
              </a:rPr>
              <a:t>not everybody experiences the same sense of a shrinking world</a:t>
            </a:r>
            <a:r>
              <a:rPr lang="en-GB" dirty="0">
                <a:latin typeface="+mn-lt"/>
                <a:cs typeface="Arial" panose="020B0604020202020204" pitchFamily="34" charset="0"/>
              </a:rPr>
              <a:t>. </a:t>
            </a:r>
          </a:p>
          <a:p>
            <a:pPr marL="214313" indent="-214313">
              <a:buFont typeface="Arial" panose="020B0604020202020204" pitchFamily="34" charset="0"/>
              <a:buChar char="•"/>
            </a:pPr>
            <a:r>
              <a:rPr lang="en-GB" dirty="0">
                <a:latin typeface="+mn-lt"/>
                <a:cs typeface="Arial" panose="020B0604020202020204" pitchFamily="34" charset="0"/>
              </a:rPr>
              <a:t>The geographer </a:t>
            </a:r>
            <a:r>
              <a:rPr lang="en-GB" b="1" dirty="0">
                <a:latin typeface="+mn-lt"/>
                <a:cs typeface="Arial" panose="020B0604020202020204" pitchFamily="34" charset="0"/>
              </a:rPr>
              <a:t>Doreen Massey </a:t>
            </a:r>
            <a:r>
              <a:rPr lang="en-GB" dirty="0">
                <a:latin typeface="+mn-lt"/>
                <a:cs typeface="Arial" panose="020B0604020202020204" pitchFamily="34" charset="0"/>
              </a:rPr>
              <a:t>was critical of writing that implies global travel is a routine experience for </a:t>
            </a:r>
            <a:r>
              <a:rPr lang="en-GB" i="1" dirty="0">
                <a:latin typeface="+mn-lt"/>
                <a:cs typeface="Arial" panose="020B0604020202020204" pitchFamily="34" charset="0"/>
              </a:rPr>
              <a:t>all</a:t>
            </a:r>
            <a:r>
              <a:rPr lang="en-GB" dirty="0">
                <a:latin typeface="+mn-lt"/>
                <a:cs typeface="Arial" panose="020B0604020202020204" pitchFamily="34" charset="0"/>
              </a:rPr>
              <a:t> people.  </a:t>
            </a:r>
          </a:p>
          <a:p>
            <a:pPr marL="214313" indent="-214313">
              <a:buFont typeface="Arial" panose="020B0604020202020204" pitchFamily="34" charset="0"/>
              <a:buChar char="•"/>
            </a:pPr>
            <a:r>
              <a:rPr lang="en-GB" dirty="0">
                <a:latin typeface="+mn-lt"/>
                <a:cs typeface="Arial" panose="020B0604020202020204" pitchFamily="34" charset="0"/>
              </a:rPr>
              <a:t>While the majority of people in the continent of Africa have access to mobile phones, many still do not use them to access the internet (and the shrinking-world feelings it generates).</a:t>
            </a:r>
          </a:p>
        </p:txBody>
      </p:sp>
      <p:pic>
        <p:nvPicPr>
          <p:cNvPr id="3" name="Picture 2">
            <a:extLst>
              <a:ext uri="{FF2B5EF4-FFF2-40B4-BE49-F238E27FC236}">
                <a16:creationId xmlns:a16="http://schemas.microsoft.com/office/drawing/2014/main" id="{78A87CFA-1BC6-B836-8B4D-78F82069154B}"/>
              </a:ext>
            </a:extLst>
          </p:cNvPr>
          <p:cNvPicPr>
            <a:picLocks noChangeAspect="1"/>
          </p:cNvPicPr>
          <p:nvPr/>
        </p:nvPicPr>
        <p:blipFill>
          <a:blip r:embed="rId2"/>
          <a:stretch>
            <a:fillRect/>
          </a:stretch>
        </p:blipFill>
        <p:spPr>
          <a:xfrm>
            <a:off x="3784745" y="689112"/>
            <a:ext cx="3811192" cy="3221273"/>
          </a:xfrm>
          <a:prstGeom prst="rect">
            <a:avLst/>
          </a:prstGeom>
        </p:spPr>
      </p:pic>
      <p:sp>
        <p:nvSpPr>
          <p:cNvPr id="8" name="Rounded Rectangular Callout 7"/>
          <p:cNvSpPr/>
          <p:nvPr/>
        </p:nvSpPr>
        <p:spPr>
          <a:xfrm>
            <a:off x="3784745" y="4164472"/>
            <a:ext cx="3296798" cy="800194"/>
          </a:xfrm>
          <a:prstGeom prst="wedgeRoundRectCallout">
            <a:avLst>
              <a:gd name="adj1" fmla="val 49926"/>
              <a:gd name="adj2" fmla="val -26649"/>
              <a:gd name="adj3" fmla="val 16667"/>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b="1" dirty="0">
                <a:cs typeface="Arial" panose="020B0604020202020204" pitchFamily="34" charset="0"/>
              </a:rPr>
              <a:t>Analyse</a:t>
            </a:r>
            <a:r>
              <a:rPr lang="en-GB" sz="1200" dirty="0">
                <a:cs typeface="Arial" panose="020B0604020202020204" pitchFamily="34" charset="0"/>
              </a:rPr>
              <a:t> this graph for evidence that the world’s people experience a shrinking world. </a:t>
            </a:r>
            <a:r>
              <a:rPr lang="en-GB" sz="1200" b="1" dirty="0">
                <a:cs typeface="Arial" panose="020B0604020202020204" pitchFamily="34" charset="0"/>
              </a:rPr>
              <a:t>How far do the data support this view?</a:t>
            </a:r>
          </a:p>
        </p:txBody>
      </p:sp>
      <p:sp>
        <p:nvSpPr>
          <p:cNvPr id="4" name="TextBox 3">
            <a:extLst>
              <a:ext uri="{FF2B5EF4-FFF2-40B4-BE49-F238E27FC236}">
                <a16:creationId xmlns:a16="http://schemas.microsoft.com/office/drawing/2014/main" id="{EAEC6831-F43E-BC7B-458B-258F0B254B1A}"/>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2196991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205979"/>
            <a:ext cx="4951663" cy="891000"/>
          </a:xfrm>
        </p:spPr>
        <p:txBody>
          <a:bodyPr>
            <a:noAutofit/>
          </a:bodyPr>
          <a:lstStyle/>
          <a:p>
            <a:r>
              <a:rPr lang="en-GB" sz="2400" b="0" dirty="0"/>
              <a:t>The world is still shrinking… </a:t>
            </a:r>
            <a:br>
              <a:rPr lang="en-GB" sz="2400" b="0" dirty="0"/>
            </a:br>
            <a:br>
              <a:rPr lang="en-GB" sz="2400" b="0" dirty="0"/>
            </a:br>
            <a:endParaRPr lang="en-GB" sz="2400" b="0" dirty="0"/>
          </a:p>
        </p:txBody>
      </p:sp>
      <p:pic>
        <p:nvPicPr>
          <p:cNvPr id="3" name="Picture 2"/>
          <p:cNvPicPr>
            <a:picLocks noChangeAspect="1"/>
          </p:cNvPicPr>
          <p:nvPr/>
        </p:nvPicPr>
        <p:blipFill rotWithShape="1">
          <a:blip r:embed="rId2">
            <a:lum bright="-20000" contrast="40000"/>
          </a:blip>
          <a:srcRect l="4454" t="655" r="3871" b="5141"/>
          <a:stretch/>
        </p:blipFill>
        <p:spPr>
          <a:xfrm>
            <a:off x="1143000" y="2063694"/>
            <a:ext cx="6739758" cy="2220023"/>
          </a:xfrm>
          <a:prstGeom prst="rect">
            <a:avLst/>
          </a:prstGeom>
        </p:spPr>
      </p:pic>
      <p:sp>
        <p:nvSpPr>
          <p:cNvPr id="9" name="Rounded Rectangular Callout 8"/>
          <p:cNvSpPr/>
          <p:nvPr/>
        </p:nvSpPr>
        <p:spPr>
          <a:xfrm>
            <a:off x="796696" y="838570"/>
            <a:ext cx="5923893" cy="1110546"/>
          </a:xfrm>
          <a:prstGeom prst="wedgeRoundRectCallout">
            <a:avLst>
              <a:gd name="adj1" fmla="val 37207"/>
              <a:gd name="adj2" fmla="val 77856"/>
              <a:gd name="adj3" fmla="val 16667"/>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5G</a:t>
            </a:r>
            <a:r>
              <a:rPr lang="en-GB" dirty="0"/>
              <a:t> is the latest mobile internet service. Since 2021, it has been available in most UK urban areas, alongside or replacing existing 4G networks. Benefits of 5G include browsing and download speeds which are ten times faster than most people were using five years ago.</a:t>
            </a:r>
          </a:p>
        </p:txBody>
      </p:sp>
      <p:sp>
        <p:nvSpPr>
          <p:cNvPr id="4" name="TextBox 3">
            <a:extLst>
              <a:ext uri="{FF2B5EF4-FFF2-40B4-BE49-F238E27FC236}">
                <a16:creationId xmlns:a16="http://schemas.microsoft.com/office/drawing/2014/main" id="{73F6049C-E24B-0E08-6131-5A90189E8E19}"/>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2023</a:t>
            </a:r>
          </a:p>
        </p:txBody>
      </p:sp>
    </p:spTree>
    <p:extLst>
      <p:ext uri="{BB962C8B-B14F-4D97-AF65-F5344CB8AC3E}">
        <p14:creationId xmlns:p14="http://schemas.microsoft.com/office/powerpoint/2010/main" val="2534467782"/>
      </p:ext>
    </p:extLst>
  </p:cSld>
  <p:clrMapOvr>
    <a:masterClrMapping/>
  </p:clrMapOvr>
  <p:transition spd="slow">
    <p:wip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1090</Words>
  <Application>Microsoft Macintosh PowerPoint</Application>
  <PresentationFormat>On-screen Show (16:9)</PresentationFormat>
  <Paragraphs>65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Simple Light</vt:lpstr>
      <vt:lpstr>PowerPoint Presentation</vt:lpstr>
      <vt:lpstr>Key terms</vt:lpstr>
      <vt:lpstr>PowerPoint Presentation</vt:lpstr>
      <vt:lpstr>Geographical theories about the shrinking world </vt:lpstr>
      <vt:lpstr>PowerPoint Presentation</vt:lpstr>
      <vt:lpstr>Global flows in a shrinking world   </vt:lpstr>
      <vt:lpstr>Why does the world keep shrinking? </vt:lpstr>
      <vt:lpstr>The perception divide </vt:lpstr>
      <vt:lpstr>The world is still shrinking…   </vt:lpstr>
      <vt:lpstr>The 5G experience  </vt:lpstr>
      <vt:lpstr>Plenary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Roberts</cp:lastModifiedBy>
  <cp:revision>10</cp:revision>
  <dcterms:modified xsi:type="dcterms:W3CDTF">2023-08-29T09:33:51Z</dcterms:modified>
</cp:coreProperties>
</file>