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7" r:id="rId2"/>
    <p:sldId id="285" r:id="rId3"/>
    <p:sldId id="364" r:id="rId4"/>
    <p:sldId id="365" r:id="rId5"/>
    <p:sldId id="260" r:id="rId6"/>
    <p:sldId id="361" r:id="rId7"/>
    <p:sldId id="366" r:id="rId8"/>
    <p:sldId id="417" r:id="rId9"/>
    <p:sldId id="363" r:id="rId10"/>
    <p:sldId id="418" r:id="rId11"/>
    <p:sldId id="368" r:id="rId12"/>
    <p:sldId id="359" r:id="rId13"/>
    <p:sldId id="358" r:id="rId14"/>
  </p:sldIdLst>
  <p:sldSz cx="9144000" cy="5143500" type="screen16x9"/>
  <p:notesSz cx="6858000" cy="9144000"/>
  <p:embeddedFontLs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5"/>
    <p:restoredTop sz="96327"/>
  </p:normalViewPr>
  <p:slideViewPr>
    <p:cSldViewPr snapToGrid="0">
      <p:cViewPr varScale="1">
        <p:scale>
          <a:sx n="115" d="100"/>
          <a:sy n="115" d="100"/>
        </p:scale>
        <p:origin x="200" y="10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381000" y="685800"/>
            <a:ext cx="6096000" cy="3429000"/>
          </a:xfrm>
          <a:ln/>
        </p:spPr>
      </p:sp>
      <p:sp>
        <p:nvSpPr>
          <p:cNvPr id="26627"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59E5701-6A70-E5F4-0598-A1B173C0F36F}"/>
              </a:ext>
            </a:extLst>
          </p:cNvPr>
          <p:cNvSpPr>
            <a:spLocks noGrp="1" noRot="1" noChangeAspect="1" noChangeArrowheads="1" noTextEdit="1"/>
          </p:cNvSpPr>
          <p:nvPr>
            <p:ph type="sldImg"/>
          </p:nvPr>
        </p:nvSpPr>
        <p:spPr>
          <a:xfrm>
            <a:off x="381000" y="685800"/>
            <a:ext cx="6096000" cy="3429000"/>
          </a:xfrm>
          <a:ln/>
        </p:spPr>
      </p:sp>
      <p:sp>
        <p:nvSpPr>
          <p:cNvPr id="29699" name="Rectangle 3">
            <a:extLst>
              <a:ext uri="{FF2B5EF4-FFF2-40B4-BE49-F238E27FC236}">
                <a16:creationId xmlns:a16="http://schemas.microsoft.com/office/drawing/2014/main" id="{7FB457D3-D055-29BB-12C4-76953722A2D4}"/>
              </a:ext>
            </a:extLst>
          </p:cNvPr>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54;p13">
            <a:extLst>
              <a:ext uri="{FF2B5EF4-FFF2-40B4-BE49-F238E27FC236}">
                <a16:creationId xmlns:a16="http://schemas.microsoft.com/office/drawing/2014/main" id="{A95FB342-B6D9-2F2E-839A-901CC94BD7EB}"/>
              </a:ext>
            </a:extLst>
          </p:cNvPr>
          <p:cNvPicPr preferRelativeResize="0"/>
          <p:nvPr userDrawn="1"/>
        </p:nvPicPr>
        <p:blipFill rotWithShape="1">
          <a:blip r:embed="rId2">
            <a:alphaModFix/>
          </a:blip>
          <a:srcRect/>
          <a:stretch/>
        </p:blipFill>
        <p:spPr>
          <a:xfrm>
            <a:off x="0" y="-1"/>
            <a:ext cx="9143997" cy="5148000"/>
          </a:xfrm>
          <a:prstGeom prst="rect">
            <a:avLst/>
          </a:prstGeom>
          <a:noFill/>
          <a:ln>
            <a:noFill/>
          </a:ln>
        </p:spPr>
      </p:pic>
      <p:cxnSp>
        <p:nvCxnSpPr>
          <p:cNvPr id="5" name="Google Shape;57;p13">
            <a:extLst>
              <a:ext uri="{FF2B5EF4-FFF2-40B4-BE49-F238E27FC236}">
                <a16:creationId xmlns:a16="http://schemas.microsoft.com/office/drawing/2014/main" id="{D6731BF7-DE20-5D01-CBA5-CBADB8319E35}"/>
              </a:ext>
            </a:extLst>
          </p:cNvPr>
          <p:cNvCxnSpPr/>
          <p:nvPr userDrawn="1"/>
        </p:nvCxnSpPr>
        <p:spPr>
          <a:xfrm>
            <a:off x="1527300" y="2603932"/>
            <a:ext cx="6089400" cy="0"/>
          </a:xfrm>
          <a:prstGeom prst="straightConnector1">
            <a:avLst/>
          </a:prstGeom>
          <a:noFill/>
          <a:ln w="9525" cap="flat" cmpd="sng">
            <a:solidFill>
              <a:schemeClr val="lt1"/>
            </a:solidFill>
            <a:prstDash val="solid"/>
            <a:round/>
            <a:headEnd type="none" w="med" len="med"/>
            <a:tailEnd type="none" w="med" len="med"/>
          </a:ln>
        </p:spPr>
      </p:cxnSp>
      <p:sp>
        <p:nvSpPr>
          <p:cNvPr id="4" name="Text Placeholder 3">
            <a:extLst>
              <a:ext uri="{FF2B5EF4-FFF2-40B4-BE49-F238E27FC236}">
                <a16:creationId xmlns:a16="http://schemas.microsoft.com/office/drawing/2014/main" id="{1A095240-99B7-9A09-2ECC-16289F9B4B65}"/>
              </a:ext>
            </a:extLst>
          </p:cNvPr>
          <p:cNvSpPr>
            <a:spLocks noGrp="1"/>
          </p:cNvSpPr>
          <p:nvPr>
            <p:ph type="body" sz="quarter" idx="13" hasCustomPrompt="1"/>
          </p:nvPr>
        </p:nvSpPr>
        <p:spPr>
          <a:xfrm>
            <a:off x="26200" y="4653660"/>
            <a:ext cx="4010542" cy="393700"/>
          </a:xfrm>
        </p:spPr>
        <p:txBody>
          <a:bodyPr>
            <a:normAutofit/>
          </a:bodyPr>
          <a:lstStyle>
            <a:lvl1pPr marL="114300" indent="0">
              <a:buNone/>
              <a:defRPr sz="1200">
                <a:solidFill>
                  <a:schemeClr val="tx1"/>
                </a:solidFill>
              </a:defRPr>
            </a:lvl1pPr>
            <a:lvl5pPr marL="1968500" indent="0">
              <a:buNone/>
              <a:defRPr/>
            </a:lvl5pPr>
          </a:lstStyle>
          <a:p>
            <a:pPr lvl="0"/>
            <a:r>
              <a:rPr lang="en-US" dirty="0"/>
              <a:t>© Hodder &amp; Stoughton Limited 2023</a:t>
            </a:r>
          </a:p>
        </p:txBody>
      </p:sp>
      <p:sp>
        <p:nvSpPr>
          <p:cNvPr id="14" name="TextBox 13">
            <a:extLst>
              <a:ext uri="{FF2B5EF4-FFF2-40B4-BE49-F238E27FC236}">
                <a16:creationId xmlns:a16="http://schemas.microsoft.com/office/drawing/2014/main" id="{0A47EC61-AA05-2C34-5519-B2CAE4288674}"/>
              </a:ext>
            </a:extLst>
          </p:cNvPr>
          <p:cNvSpPr txBox="1"/>
          <p:nvPr userDrawn="1"/>
        </p:nvSpPr>
        <p:spPr>
          <a:xfrm>
            <a:off x="5155224" y="1333819"/>
            <a:ext cx="3661260"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www.hoddereducation.co.uk</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25" name="Picture 24" descr="A black and white logo&#10;&#10;Description automatically generated">
            <a:extLst>
              <a:ext uri="{FF2B5EF4-FFF2-40B4-BE49-F238E27FC236}">
                <a16:creationId xmlns:a16="http://schemas.microsoft.com/office/drawing/2014/main" id="{ACBF3B50-4A6B-C15E-FC56-C269B4485D0B}"/>
              </a:ext>
            </a:extLst>
          </p:cNvPr>
          <p:cNvPicPr>
            <a:picLocks noChangeAspect="1"/>
          </p:cNvPicPr>
          <p:nvPr userDrawn="1"/>
        </p:nvPicPr>
        <p:blipFill rotWithShape="1">
          <a:blip r:embed="rId3"/>
          <a:srcRect t="11988" r="5994"/>
          <a:stretch/>
        </p:blipFill>
        <p:spPr>
          <a:xfrm>
            <a:off x="4192859" y="0"/>
            <a:ext cx="4951142" cy="14025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dirty="0" err="1"/>
              <a:t>Hodder</a:t>
            </a:r>
            <a:r>
              <a:rPr lang="en-US" dirty="0"/>
              <a:t> &amp; Stoughton © 2021</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6" y="0"/>
            <a:ext cx="3257245" cy="742436"/>
          </a:xfrm>
          <a:prstGeom prst="rect">
            <a:avLst/>
          </a:prstGeom>
        </p:spPr>
      </p:pic>
    </p:spTree>
    <p:extLst>
      <p:ext uri="{BB962C8B-B14F-4D97-AF65-F5344CB8AC3E}">
        <p14:creationId xmlns:p14="http://schemas.microsoft.com/office/powerpoint/2010/main" val="383846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5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r>
              <a:rPr lang="en-GB" dirty="0"/>
              <a:t>Title Text</a:t>
            </a:r>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oddereducation.co.uk/geography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56F7-D8DC-28F0-35CB-93E35459B7C2}"/>
              </a:ext>
            </a:extLst>
          </p:cNvPr>
          <p:cNvSpPr>
            <a:spLocks noGrp="1"/>
          </p:cNvSpPr>
          <p:nvPr>
            <p:ph type="body" sz="quarter" idx="13"/>
          </p:nvPr>
        </p:nvSpPr>
        <p:spPr/>
        <p:txBody>
          <a:bodyPr/>
          <a:lstStyle/>
          <a:p>
            <a:endParaRPr lang="en-US" dirty="0"/>
          </a:p>
        </p:txBody>
      </p:sp>
      <p:sp>
        <p:nvSpPr>
          <p:cNvPr id="3" name="Google Shape;55;p13">
            <a:extLst>
              <a:ext uri="{FF2B5EF4-FFF2-40B4-BE49-F238E27FC236}">
                <a16:creationId xmlns:a16="http://schemas.microsoft.com/office/drawing/2014/main" id="{36DF78C4-48D1-C354-6081-F8B8227DD704}"/>
              </a:ext>
            </a:extLst>
          </p:cNvPr>
          <p:cNvSpPr txBox="1"/>
          <p:nvPr/>
        </p:nvSpPr>
        <p:spPr>
          <a:xfrm>
            <a:off x="1167600" y="1803175"/>
            <a:ext cx="6808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dirty="0">
                <a:solidFill>
                  <a:schemeClr val="lt1"/>
                </a:solidFill>
                <a:latin typeface="Century Gothic"/>
                <a:ea typeface="Century Gothic"/>
                <a:cs typeface="Century Gothic"/>
                <a:sym typeface="Century Gothic"/>
              </a:rPr>
              <a:t>Studying hydrographs</a:t>
            </a:r>
            <a:endParaRPr sz="3400" b="1" dirty="0">
              <a:solidFill>
                <a:schemeClr val="lt1"/>
              </a:solidFill>
              <a:latin typeface="Century Gothic"/>
              <a:ea typeface="Century Gothic"/>
              <a:cs typeface="Century Gothic"/>
              <a:sym typeface="Century Gothic"/>
            </a:endParaRPr>
          </a:p>
        </p:txBody>
      </p:sp>
      <p:sp>
        <p:nvSpPr>
          <p:cNvPr id="4" name="Google Shape;56;p13">
            <a:extLst>
              <a:ext uri="{FF2B5EF4-FFF2-40B4-BE49-F238E27FC236}">
                <a16:creationId xmlns:a16="http://schemas.microsoft.com/office/drawing/2014/main" id="{DE31ABF5-44D8-D5CD-D749-B5F16138C9B6}"/>
              </a:ext>
            </a:extLst>
          </p:cNvPr>
          <p:cNvSpPr txBox="1"/>
          <p:nvPr/>
        </p:nvSpPr>
        <p:spPr>
          <a:xfrm>
            <a:off x="1167600" y="2719547"/>
            <a:ext cx="680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lt1"/>
                </a:solidFill>
                <a:latin typeface="Century Gothic"/>
                <a:ea typeface="Century Gothic"/>
                <a:cs typeface="Century Gothic"/>
                <a:sym typeface="Century Gothic"/>
              </a:rPr>
              <a:t>David Redfern</a:t>
            </a:r>
            <a:endParaRPr sz="20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2928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7"/>
            <a:ext cx="4548851" cy="842058"/>
          </a:xfrm>
        </p:spPr>
        <p:txBody>
          <a:bodyPr anchor="ctr">
            <a:noAutofit/>
          </a:bodyPr>
          <a:lstStyle/>
          <a:p>
            <a:r>
              <a:rPr lang="en-US" sz="2400" b="0" dirty="0"/>
              <a:t>Storm hydrographs:</a:t>
            </a:r>
            <a:br>
              <a:rPr lang="en-US" sz="2400" b="0" dirty="0"/>
            </a:br>
            <a:r>
              <a:rPr lang="en-US" sz="2400" b="0" dirty="0"/>
              <a:t>variables (2) </a:t>
            </a:r>
            <a:endParaRPr lang="en-GB" sz="2400" b="0" dirty="0"/>
          </a:p>
        </p:txBody>
      </p:sp>
      <p:pic>
        <p:nvPicPr>
          <p:cNvPr id="3" name="Picture 2">
            <a:extLst>
              <a:ext uri="{FF2B5EF4-FFF2-40B4-BE49-F238E27FC236}">
                <a16:creationId xmlns:a16="http://schemas.microsoft.com/office/drawing/2014/main" id="{0AC538A9-314F-97F7-8D61-F3F96855B182}"/>
              </a:ext>
            </a:extLst>
          </p:cNvPr>
          <p:cNvPicPr>
            <a:picLocks noChangeAspect="1"/>
          </p:cNvPicPr>
          <p:nvPr/>
        </p:nvPicPr>
        <p:blipFill>
          <a:blip r:embed="rId2" cstate="print"/>
          <a:srcRect/>
          <a:stretch>
            <a:fillRect/>
          </a:stretch>
        </p:blipFill>
        <p:spPr bwMode="auto">
          <a:xfrm>
            <a:off x="5092947" y="603014"/>
            <a:ext cx="3588278" cy="3323545"/>
          </a:xfrm>
          <a:prstGeom prst="rect">
            <a:avLst/>
          </a:prstGeom>
          <a:noFill/>
          <a:ln w="9525">
            <a:noFill/>
            <a:miter lim="800000"/>
            <a:headEnd/>
            <a:tailEnd/>
          </a:ln>
        </p:spPr>
      </p:pic>
      <p:sp>
        <p:nvSpPr>
          <p:cNvPr id="5" name="TextBox 4">
            <a:extLst>
              <a:ext uri="{FF2B5EF4-FFF2-40B4-BE49-F238E27FC236}">
                <a16:creationId xmlns:a16="http://schemas.microsoft.com/office/drawing/2014/main" id="{89FFC210-64E7-B172-4D14-B44B7F4CAAA7}"/>
              </a:ext>
            </a:extLst>
          </p:cNvPr>
          <p:cNvSpPr txBox="1"/>
          <p:nvPr/>
        </p:nvSpPr>
        <p:spPr>
          <a:xfrm>
            <a:off x="133816" y="937549"/>
            <a:ext cx="4806174" cy="3782574"/>
          </a:xfrm>
          <a:prstGeom prst="rect">
            <a:avLst/>
          </a:prstGeom>
          <a:noFill/>
        </p:spPr>
        <p:txBody>
          <a:bodyPr wrap="square" rtlCol="0">
            <a:spAutoFit/>
          </a:bodyPr>
          <a:lstStyle/>
          <a:p>
            <a:pPr>
              <a:lnSpc>
                <a:spcPct val="115000"/>
              </a:lnSpc>
              <a:spcAft>
                <a:spcPts val="750"/>
              </a:spcAft>
              <a:tabLst>
                <a:tab pos="1214438" algn="l"/>
              </a:tabLst>
            </a:pPr>
            <a:r>
              <a:rPr lang="en-GB" dirty="0">
                <a:latin typeface="+mn-lt"/>
                <a:ea typeface="Calibri" panose="020F0502020204030204" pitchFamily="34" charset="0"/>
                <a:cs typeface="Arial" panose="020B0604020202020204" pitchFamily="34" charset="0"/>
              </a:rPr>
              <a:t>5. </a:t>
            </a:r>
            <a:r>
              <a:rPr lang="en-GB" b="1" dirty="0">
                <a:latin typeface="+mn-lt"/>
                <a:ea typeface="Calibri" panose="020F0502020204030204" pitchFamily="34" charset="0"/>
                <a:cs typeface="Arial" panose="020B0604020202020204" pitchFamily="34" charset="0"/>
              </a:rPr>
              <a:t>Slope</a:t>
            </a:r>
            <a:r>
              <a:rPr lang="en-GB" dirty="0">
                <a:latin typeface="+mn-lt"/>
                <a:ea typeface="Calibri" panose="020F0502020204030204" pitchFamily="34" charset="0"/>
                <a:cs typeface="Arial" panose="020B0604020202020204" pitchFamily="34" charset="0"/>
              </a:rPr>
              <a:t> — in steep sided drainage basins water gets to the river more quickly than in an area of gentle slopes</a:t>
            </a:r>
          </a:p>
          <a:p>
            <a:pPr>
              <a:lnSpc>
                <a:spcPct val="115000"/>
              </a:lnSpc>
              <a:spcAft>
                <a:spcPts val="750"/>
              </a:spcAft>
            </a:pPr>
            <a:r>
              <a:rPr lang="en-GB" dirty="0">
                <a:latin typeface="+mn-lt"/>
                <a:ea typeface="Calibri" panose="020F0502020204030204" pitchFamily="34" charset="0"/>
                <a:cs typeface="Arial" panose="020B0604020202020204" pitchFamily="34" charset="0"/>
              </a:rPr>
              <a:t>6. </a:t>
            </a:r>
            <a:r>
              <a:rPr lang="en-GB" b="1" dirty="0">
                <a:latin typeface="+mn-lt"/>
                <a:ea typeface="Calibri" panose="020F0502020204030204" pitchFamily="34" charset="0"/>
                <a:cs typeface="Arial" panose="020B0604020202020204" pitchFamily="34" charset="0"/>
              </a:rPr>
              <a:t>Geology</a:t>
            </a:r>
            <a:r>
              <a:rPr lang="en-GB" dirty="0">
                <a:latin typeface="+mn-lt"/>
                <a:ea typeface="Calibri" panose="020F0502020204030204" pitchFamily="34" charset="0"/>
                <a:cs typeface="Arial" panose="020B0604020202020204" pitchFamily="34" charset="0"/>
              </a:rPr>
              <a:t> — permeable rocks allow percolation to occur which slows down the rate of transfer of water to the river. Impermeable rocks allow less percolation and have greater amounts of overland flow and hence greater discharges and shorter lag times</a:t>
            </a:r>
          </a:p>
          <a:p>
            <a:pPr>
              <a:lnSpc>
                <a:spcPct val="115000"/>
              </a:lnSpc>
              <a:spcAft>
                <a:spcPts val="750"/>
              </a:spcAft>
            </a:pPr>
            <a:r>
              <a:rPr lang="en-GB" dirty="0">
                <a:latin typeface="+mn-lt"/>
                <a:ea typeface="Calibri" panose="020F0502020204030204" pitchFamily="34" charset="0"/>
                <a:cs typeface="Arial" panose="020B0604020202020204" pitchFamily="34" charset="0"/>
              </a:rPr>
              <a:t>7. </a:t>
            </a:r>
            <a:r>
              <a:rPr lang="en-GB" b="1" dirty="0">
                <a:latin typeface="+mn-lt"/>
                <a:ea typeface="Calibri" panose="020F0502020204030204" pitchFamily="34" charset="0"/>
                <a:cs typeface="Arial" panose="020B0604020202020204" pitchFamily="34" charset="0"/>
              </a:rPr>
              <a:t>Urban growth</a:t>
            </a:r>
            <a:r>
              <a:rPr lang="en-GB" dirty="0">
                <a:latin typeface="+mn-lt"/>
                <a:ea typeface="Calibri" panose="020F0502020204030204" pitchFamily="34" charset="0"/>
                <a:cs typeface="Arial" panose="020B0604020202020204" pitchFamily="34" charset="0"/>
              </a:rPr>
              <a:t> — impermeable roofs and roads are shaped to get rid of water quickly. Combined with a dense network of drains, this means that water gets to the river very quickly, reducing lag time and increasing discharge.</a:t>
            </a:r>
          </a:p>
          <a:p>
            <a:endParaRPr lang="en-GB" sz="1050" dirty="0"/>
          </a:p>
        </p:txBody>
      </p:sp>
      <p:sp>
        <p:nvSpPr>
          <p:cNvPr id="6" name="Footer Placeholder 3">
            <a:extLst>
              <a:ext uri="{FF2B5EF4-FFF2-40B4-BE49-F238E27FC236}">
                <a16:creationId xmlns:a16="http://schemas.microsoft.com/office/drawing/2014/main" id="{82C53497-70E1-0B2F-8FCE-8C278A99D81A}"/>
              </a:ext>
            </a:extLst>
          </p:cNvPr>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Tree>
    <p:extLst>
      <p:ext uri="{BB962C8B-B14F-4D97-AF65-F5344CB8AC3E}">
        <p14:creationId xmlns:p14="http://schemas.microsoft.com/office/powerpoint/2010/main" val="389407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850"/>
            <a:ext cx="4033082" cy="572374"/>
          </a:xfrm>
        </p:spPr>
        <p:txBody>
          <a:bodyPr anchor="t">
            <a:normAutofit/>
          </a:bodyPr>
          <a:lstStyle/>
          <a:p>
            <a:r>
              <a:rPr lang="en-US" sz="2400" b="0" dirty="0"/>
              <a:t>River regimes</a:t>
            </a:r>
            <a:endParaRPr lang="en-GB" sz="2400" b="0" dirty="0"/>
          </a:p>
        </p:txBody>
      </p:sp>
      <p:sp>
        <p:nvSpPr>
          <p:cNvPr id="3" name="TextBox 2">
            <a:extLst>
              <a:ext uri="{FF2B5EF4-FFF2-40B4-BE49-F238E27FC236}">
                <a16:creationId xmlns:a16="http://schemas.microsoft.com/office/drawing/2014/main" id="{3D0B7313-95CD-95CC-B20D-9AF7219423C7}"/>
              </a:ext>
            </a:extLst>
          </p:cNvPr>
          <p:cNvSpPr txBox="1"/>
          <p:nvPr/>
        </p:nvSpPr>
        <p:spPr>
          <a:xfrm>
            <a:off x="100361" y="680224"/>
            <a:ext cx="7653873" cy="1020857"/>
          </a:xfrm>
          <a:prstGeom prst="rect">
            <a:avLst/>
          </a:prstGeom>
          <a:noFill/>
        </p:spPr>
        <p:txBody>
          <a:bodyPr wrap="square" rtlCol="0">
            <a:spAutoFit/>
          </a:bodyPr>
          <a:lstStyle/>
          <a:p>
            <a:pPr>
              <a:lnSpc>
                <a:spcPct val="150000"/>
              </a:lnSpc>
            </a:pPr>
            <a:r>
              <a:rPr lang="en-GB" dirty="0">
                <a:latin typeface="+mn-lt"/>
                <a:cs typeface="Arial" panose="020B0604020202020204" pitchFamily="34" charset="0"/>
              </a:rPr>
              <a:t>A </a:t>
            </a:r>
            <a:r>
              <a:rPr lang="en-GB" b="1" dirty="0">
                <a:latin typeface="+mn-lt"/>
                <a:cs typeface="Arial" panose="020B0604020202020204" pitchFamily="34" charset="0"/>
              </a:rPr>
              <a:t>river regime</a:t>
            </a:r>
            <a:r>
              <a:rPr lang="en-GB" dirty="0">
                <a:latin typeface="+mn-lt"/>
                <a:cs typeface="Arial" panose="020B0604020202020204" pitchFamily="34" charset="0"/>
              </a:rPr>
              <a:t> shows how the discharge of a river varies over a longer period of time — usually a year. </a:t>
            </a:r>
            <a:r>
              <a:rPr lang="en-US" dirty="0">
                <a:latin typeface="+mn-lt"/>
                <a:cs typeface="Arial" panose="020B0604020202020204" pitchFamily="34" charset="0"/>
              </a:rPr>
              <a:t>A river regime indicates how the runoff response reflects </a:t>
            </a:r>
            <a:r>
              <a:rPr lang="en-GB" dirty="0">
                <a:latin typeface="+mn-lt"/>
                <a:cs typeface="Arial" panose="020B0604020202020204" pitchFamily="34" charset="0"/>
              </a:rPr>
              <a:t>the regional climate, and in particular the seasonal changes within the drainage basin.</a:t>
            </a:r>
          </a:p>
        </p:txBody>
      </p:sp>
      <p:graphicFrame>
        <p:nvGraphicFramePr>
          <p:cNvPr id="5" name="Table 5">
            <a:extLst>
              <a:ext uri="{FF2B5EF4-FFF2-40B4-BE49-F238E27FC236}">
                <a16:creationId xmlns:a16="http://schemas.microsoft.com/office/drawing/2014/main" id="{110D9836-E8CC-66D6-DF7C-76B07F87E783}"/>
              </a:ext>
            </a:extLst>
          </p:cNvPr>
          <p:cNvGraphicFramePr>
            <a:graphicFrameLocks noGrp="1"/>
          </p:cNvGraphicFramePr>
          <p:nvPr>
            <p:extLst>
              <p:ext uri="{D42A27DB-BD31-4B8C-83A1-F6EECF244321}">
                <p14:modId xmlns:p14="http://schemas.microsoft.com/office/powerpoint/2010/main" val="1836521116"/>
              </p:ext>
            </p:extLst>
          </p:nvPr>
        </p:nvGraphicFramePr>
        <p:xfrm>
          <a:off x="378623" y="1799932"/>
          <a:ext cx="7383144" cy="2723584"/>
        </p:xfrm>
        <a:graphic>
          <a:graphicData uri="http://schemas.openxmlformats.org/drawingml/2006/table">
            <a:tbl>
              <a:tblPr firstRow="1" bandRow="1">
                <a:tableStyleId>{5C22544A-7EE6-4342-B048-85BDC9FD1C3A}</a:tableStyleId>
              </a:tblPr>
              <a:tblGrid>
                <a:gridCol w="1282909">
                  <a:extLst>
                    <a:ext uri="{9D8B030D-6E8A-4147-A177-3AD203B41FA5}">
                      <a16:colId xmlns:a16="http://schemas.microsoft.com/office/drawing/2014/main" val="3933817450"/>
                    </a:ext>
                  </a:extLst>
                </a:gridCol>
                <a:gridCol w="6100235">
                  <a:extLst>
                    <a:ext uri="{9D8B030D-6E8A-4147-A177-3AD203B41FA5}">
                      <a16:colId xmlns:a16="http://schemas.microsoft.com/office/drawing/2014/main" val="602572252"/>
                    </a:ext>
                  </a:extLst>
                </a:gridCol>
              </a:tblGrid>
              <a:tr h="447458">
                <a:tc>
                  <a:txBody>
                    <a:bodyPr/>
                    <a:lstStyle/>
                    <a:p>
                      <a:r>
                        <a:rPr lang="en-US" sz="1200" dirty="0">
                          <a:latin typeface="+mn-lt"/>
                          <a:cs typeface="Arial" panose="020B0604020202020204" pitchFamily="34" charset="0"/>
                        </a:rPr>
                        <a:t>Factor</a:t>
                      </a:r>
                      <a:endParaRPr lang="en-GB" sz="1200" dirty="0">
                        <a:latin typeface="+mn-lt"/>
                        <a:cs typeface="Arial" panose="020B0604020202020204" pitchFamily="34" charset="0"/>
                      </a:endParaRPr>
                    </a:p>
                  </a:txBody>
                  <a:tcPr marL="68580" marR="68580" marT="34290" marB="34290"/>
                </a:tc>
                <a:tc>
                  <a:txBody>
                    <a:bodyPr/>
                    <a:lstStyle/>
                    <a:p>
                      <a:r>
                        <a:rPr lang="en-US" sz="1200" dirty="0">
                          <a:latin typeface="+mn-lt"/>
                          <a:cs typeface="Arial" panose="020B0604020202020204" pitchFamily="34" charset="0"/>
                        </a:rPr>
                        <a:t>Commentary</a:t>
                      </a:r>
                      <a:endParaRPr lang="en-GB" sz="12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3477142091"/>
                  </a:ext>
                </a:extLst>
              </a:tr>
              <a:tr h="832963">
                <a:tc>
                  <a:txBody>
                    <a:bodyPr/>
                    <a:lstStyle/>
                    <a:p>
                      <a:r>
                        <a:rPr lang="en-US" sz="1200" dirty="0">
                          <a:latin typeface="+mn-lt"/>
                          <a:cs typeface="Arial" panose="020B0604020202020204" pitchFamily="34" charset="0"/>
                        </a:rPr>
                        <a:t>Climate</a:t>
                      </a:r>
                      <a:endParaRPr lang="en-GB" sz="1200" dirty="0">
                        <a:latin typeface="+mn-lt"/>
                        <a:cs typeface="Arial" panose="020B0604020202020204" pitchFamily="34" charset="0"/>
                      </a:endParaRPr>
                    </a:p>
                  </a:txBody>
                  <a:tcPr marL="68580" marR="68580" marT="34290" marB="34290"/>
                </a:tc>
                <a:tc>
                  <a:txBody>
                    <a:bodyPr/>
                    <a:lstStyle/>
                    <a:p>
                      <a:r>
                        <a:rPr lang="en-US" sz="1200" dirty="0">
                          <a:latin typeface="+mn-lt"/>
                          <a:cs typeface="Arial" panose="020B0604020202020204" pitchFamily="34" charset="0"/>
                        </a:rPr>
                        <a:t>Determines the nature, amount, seasonality and intensity of precipitation</a:t>
                      </a:r>
                    </a:p>
                    <a:p>
                      <a:r>
                        <a:rPr lang="en-US" sz="1200" dirty="0">
                          <a:latin typeface="+mn-lt"/>
                          <a:cs typeface="Arial" panose="020B0604020202020204" pitchFamily="34" charset="0"/>
                        </a:rPr>
                        <a:t>Determines temperature, which affects evaporation and the occurrence of glacial meltwater</a:t>
                      </a:r>
                      <a:endParaRPr lang="en-GB" sz="12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3980625737"/>
                  </a:ext>
                </a:extLst>
              </a:tr>
              <a:tr h="500001">
                <a:tc>
                  <a:txBody>
                    <a:bodyPr/>
                    <a:lstStyle/>
                    <a:p>
                      <a:r>
                        <a:rPr lang="en-US" sz="1200" dirty="0">
                          <a:latin typeface="+mn-lt"/>
                          <a:cs typeface="Arial" panose="020B0604020202020204" pitchFamily="34" charset="0"/>
                        </a:rPr>
                        <a:t>Geology</a:t>
                      </a:r>
                      <a:endParaRPr lang="en-GB" sz="1200" dirty="0">
                        <a:latin typeface="+mn-lt"/>
                        <a:cs typeface="Arial" panose="020B0604020202020204" pitchFamily="34" charset="0"/>
                      </a:endParaRPr>
                    </a:p>
                  </a:txBody>
                  <a:tcPr marL="68580" marR="68580" marT="34290" marB="34290"/>
                </a:tc>
                <a:tc>
                  <a:txBody>
                    <a:bodyPr/>
                    <a:lstStyle/>
                    <a:p>
                      <a:r>
                        <a:rPr lang="en-US" sz="1200" dirty="0">
                          <a:latin typeface="+mn-lt"/>
                          <a:cs typeface="Arial" panose="020B0604020202020204" pitchFamily="34" charset="0"/>
                        </a:rPr>
                        <a:t>Influences the degree of permeability, and the rate of percolation in groundwater stores</a:t>
                      </a:r>
                      <a:endParaRPr lang="en-GB" sz="12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2887113309"/>
                  </a:ext>
                </a:extLst>
              </a:tr>
              <a:tr h="283418">
                <a:tc>
                  <a:txBody>
                    <a:bodyPr/>
                    <a:lstStyle/>
                    <a:p>
                      <a:r>
                        <a:rPr lang="en-US" sz="1200" dirty="0">
                          <a:latin typeface="+mn-lt"/>
                          <a:cs typeface="Arial" panose="020B0604020202020204" pitchFamily="34" charset="0"/>
                        </a:rPr>
                        <a:t>Soil</a:t>
                      </a:r>
                      <a:endParaRPr lang="en-GB" sz="1200" dirty="0">
                        <a:latin typeface="+mn-lt"/>
                        <a:cs typeface="Arial" panose="020B0604020202020204" pitchFamily="34" charset="0"/>
                      </a:endParaRPr>
                    </a:p>
                  </a:txBody>
                  <a:tcPr marL="68580" marR="68580" marT="34290" marB="34290"/>
                </a:tc>
                <a:tc>
                  <a:txBody>
                    <a:bodyPr/>
                    <a:lstStyle/>
                    <a:p>
                      <a:r>
                        <a:rPr lang="en-US" sz="1200" dirty="0">
                          <a:latin typeface="+mn-lt"/>
                          <a:cs typeface="Arial" panose="020B0604020202020204" pitchFamily="34" charset="0"/>
                        </a:rPr>
                        <a:t>Influences the rate of infiltration and throughflow</a:t>
                      </a:r>
                      <a:endParaRPr lang="en-GB" sz="12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581710579"/>
                  </a:ext>
                </a:extLst>
              </a:tr>
              <a:tr h="659744">
                <a:tc>
                  <a:txBody>
                    <a:bodyPr/>
                    <a:lstStyle/>
                    <a:p>
                      <a:r>
                        <a:rPr lang="en-US" sz="1200" dirty="0">
                          <a:latin typeface="+mn-lt"/>
                          <a:cs typeface="Arial" panose="020B0604020202020204" pitchFamily="34" charset="0"/>
                        </a:rPr>
                        <a:t>Location</a:t>
                      </a:r>
                      <a:endParaRPr lang="en-GB" sz="1200" dirty="0">
                        <a:latin typeface="+mn-lt"/>
                        <a:cs typeface="Arial" panose="020B0604020202020204" pitchFamily="34" charset="0"/>
                      </a:endParaRPr>
                    </a:p>
                  </a:txBody>
                  <a:tcPr marL="68580" marR="68580" marT="34290" marB="34290"/>
                </a:tc>
                <a:tc>
                  <a:txBody>
                    <a:bodyPr/>
                    <a:lstStyle/>
                    <a:p>
                      <a:r>
                        <a:rPr lang="en-US" sz="1200" dirty="0">
                          <a:latin typeface="+mn-lt"/>
                          <a:cs typeface="Arial" panose="020B0604020202020204" pitchFamily="34" charset="0"/>
                        </a:rPr>
                        <a:t>Combines the influences of the above. Equatorial regions have less variability of regime; monsoonal and colder regions have more variable regimes</a:t>
                      </a:r>
                      <a:endParaRPr lang="en-GB" sz="12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74956772"/>
                  </a:ext>
                </a:extLst>
              </a:tr>
            </a:tbl>
          </a:graphicData>
        </a:graphic>
      </p:graphicFrame>
      <p:sp>
        <p:nvSpPr>
          <p:cNvPr id="6" name="Footer Placeholder 3">
            <a:extLst>
              <a:ext uri="{FF2B5EF4-FFF2-40B4-BE49-F238E27FC236}">
                <a16:creationId xmlns:a16="http://schemas.microsoft.com/office/drawing/2014/main" id="{3A00FD27-2533-185B-C6A4-DE47DBE9E6DD}"/>
              </a:ext>
            </a:extLst>
          </p:cNvPr>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Tree>
    <p:extLst>
      <p:ext uri="{BB962C8B-B14F-4D97-AF65-F5344CB8AC3E}">
        <p14:creationId xmlns:p14="http://schemas.microsoft.com/office/powerpoint/2010/main" val="191861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17"/>
            <a:ext cx="4288667" cy="891000"/>
          </a:xfrm>
        </p:spPr>
        <p:txBody>
          <a:bodyPr anchor="t">
            <a:noAutofit/>
          </a:bodyPr>
          <a:lstStyle/>
          <a:p>
            <a:r>
              <a:rPr lang="en-US" sz="2400" b="0" dirty="0"/>
              <a:t>Characteristic river regimes</a:t>
            </a:r>
            <a:endParaRPr lang="en-GB" sz="2400" b="0" dirty="0"/>
          </a:p>
        </p:txBody>
      </p:sp>
      <p:pic>
        <p:nvPicPr>
          <p:cNvPr id="9" name="Picture 8">
            <a:extLst>
              <a:ext uri="{FF2B5EF4-FFF2-40B4-BE49-F238E27FC236}">
                <a16:creationId xmlns:a16="http://schemas.microsoft.com/office/drawing/2014/main" id="{03204EC4-40C9-983D-85E0-C1DFEE01D4F4}"/>
              </a:ext>
            </a:extLst>
          </p:cNvPr>
          <p:cNvPicPr>
            <a:picLocks noChangeAspect="1"/>
          </p:cNvPicPr>
          <p:nvPr/>
        </p:nvPicPr>
        <p:blipFill>
          <a:blip r:embed="rId2"/>
          <a:stretch>
            <a:fillRect/>
          </a:stretch>
        </p:blipFill>
        <p:spPr>
          <a:xfrm>
            <a:off x="349593" y="992648"/>
            <a:ext cx="3029297" cy="3243058"/>
          </a:xfrm>
          <a:prstGeom prst="rect">
            <a:avLst/>
          </a:prstGeom>
        </p:spPr>
      </p:pic>
      <p:sp>
        <p:nvSpPr>
          <p:cNvPr id="10" name="TextBox 9">
            <a:extLst>
              <a:ext uri="{FF2B5EF4-FFF2-40B4-BE49-F238E27FC236}">
                <a16:creationId xmlns:a16="http://schemas.microsoft.com/office/drawing/2014/main" id="{40C08E03-DE6A-3A97-349B-5EE9BCA63A34}"/>
              </a:ext>
            </a:extLst>
          </p:cNvPr>
          <p:cNvSpPr txBox="1"/>
          <p:nvPr/>
        </p:nvSpPr>
        <p:spPr>
          <a:xfrm>
            <a:off x="3980986" y="1188718"/>
            <a:ext cx="3768266" cy="3108543"/>
          </a:xfrm>
          <a:prstGeom prst="rect">
            <a:avLst/>
          </a:prstGeom>
          <a:noFill/>
        </p:spPr>
        <p:txBody>
          <a:bodyPr wrap="square" rtlCol="0">
            <a:spAutoFit/>
          </a:bodyPr>
          <a:lstStyle/>
          <a:p>
            <a:r>
              <a:rPr lang="en-US" b="1" dirty="0">
                <a:latin typeface="+mn-lt"/>
                <a:cs typeface="Arial" panose="020B0604020202020204" pitchFamily="34" charset="0"/>
              </a:rPr>
              <a:t>Note: All the regimes shown are in the northern hemisphere.</a:t>
            </a:r>
          </a:p>
          <a:p>
            <a:pPr marL="257175" indent="-257175">
              <a:buAutoNum type="alphaLcParenBoth"/>
            </a:pPr>
            <a:r>
              <a:rPr lang="en-US" dirty="0">
                <a:latin typeface="+mn-lt"/>
                <a:cs typeface="Arial" panose="020B0604020202020204" pitchFamily="34" charset="0"/>
              </a:rPr>
              <a:t>A regime dominated by ice and snow melt e.g. a high altitude or a high latitude area</a:t>
            </a:r>
          </a:p>
          <a:p>
            <a:pPr marL="257175" indent="-257175">
              <a:buAutoNum type="alphaLcParenBoth"/>
            </a:pPr>
            <a:r>
              <a:rPr lang="en-GB" dirty="0">
                <a:latin typeface="+mn-lt"/>
                <a:cs typeface="Arial" panose="020B0604020202020204" pitchFamily="34" charset="0"/>
              </a:rPr>
              <a:t>A mid-latitude area with low summer discharge caused by high evaporation rates</a:t>
            </a:r>
          </a:p>
          <a:p>
            <a:pPr marL="257175" indent="-257175">
              <a:buAutoNum type="alphaLcParenBoth"/>
            </a:pPr>
            <a:r>
              <a:rPr lang="en-GB" dirty="0">
                <a:latin typeface="+mn-lt"/>
                <a:cs typeface="Arial" panose="020B0604020202020204" pitchFamily="34" charset="0"/>
              </a:rPr>
              <a:t>A tropical monsoonal regime dominated by high rainfall inputs during summer and a long dry winter</a:t>
            </a:r>
          </a:p>
          <a:p>
            <a:pPr marL="257175" indent="-257175">
              <a:buAutoNum type="alphaLcParenBoth"/>
            </a:pPr>
            <a:r>
              <a:rPr lang="en-GB" dirty="0">
                <a:latin typeface="+mn-lt"/>
                <a:cs typeface="Arial" panose="020B0604020202020204" pitchFamily="34" charset="0"/>
              </a:rPr>
              <a:t>The complex pattern of an equatorial river with rainfall throughout the year, but with two peaks.</a:t>
            </a:r>
          </a:p>
        </p:txBody>
      </p:sp>
      <p:sp>
        <p:nvSpPr>
          <p:cNvPr id="5" name="Footer Placeholder 3">
            <a:extLst>
              <a:ext uri="{FF2B5EF4-FFF2-40B4-BE49-F238E27FC236}">
                <a16:creationId xmlns:a16="http://schemas.microsoft.com/office/drawing/2014/main" id="{FB4EBAC7-C4F6-8E2A-16E7-E97754DF4F31}"/>
              </a:ext>
            </a:extLst>
          </p:cNvPr>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Tree>
    <p:extLst>
      <p:ext uri="{BB962C8B-B14F-4D97-AF65-F5344CB8AC3E}">
        <p14:creationId xmlns:p14="http://schemas.microsoft.com/office/powerpoint/2010/main" val="114359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chemeClr val="bg1"/>
                </a:solidFill>
              </a:rPr>
              <a:t>Hodder &amp; Stoughton © 2023</a:t>
            </a:r>
          </a:p>
        </p:txBody>
      </p:sp>
      <p:sp>
        <p:nvSpPr>
          <p:cNvPr id="5" name="TextBox 4"/>
          <p:cNvSpPr txBox="1"/>
          <p:nvPr/>
        </p:nvSpPr>
        <p:spPr>
          <a:xfrm>
            <a:off x="1547734" y="1645920"/>
            <a:ext cx="5891135" cy="1020857"/>
          </a:xfrm>
          <a:prstGeom prst="rect">
            <a:avLst/>
          </a:prstGeom>
          <a:noFill/>
        </p:spPr>
        <p:txBody>
          <a:bodyPr wrap="square" rtlCol="0">
            <a:spAutoFit/>
          </a:bodyPr>
          <a:lstStyle/>
          <a:p>
            <a:pPr>
              <a:lnSpc>
                <a:spcPct val="150000"/>
              </a:lnSpc>
            </a:pPr>
            <a:r>
              <a:rPr lang="en-US" dirty="0">
                <a:latin typeface="+mn-lt"/>
                <a:ea typeface="Arial" charset="0"/>
                <a:cs typeface="Arial" charset="0"/>
              </a:rPr>
              <a:t>This resource is part of </a:t>
            </a:r>
            <a:r>
              <a:rPr lang="en-US" cap="small" dirty="0">
                <a:latin typeface="+mn-lt"/>
                <a:ea typeface="Arial" charset="0"/>
                <a:cs typeface="Arial" charset="0"/>
              </a:rPr>
              <a:t>Geography Review</a:t>
            </a:r>
            <a:r>
              <a:rPr lang="en-US" dirty="0">
                <a:latin typeface="+mn-lt"/>
                <a:ea typeface="Arial" charset="0"/>
                <a:cs typeface="Arial" charset="0"/>
              </a:rPr>
              <a:t>, a magazine written for A-level students by subject experts. To subscribe to the full magazine go to:  </a:t>
            </a:r>
            <a:r>
              <a:rPr lang="en-US" u="sng" dirty="0">
                <a:solidFill>
                  <a:srgbClr val="0000FF"/>
                </a:solidFill>
                <a:latin typeface="+mn-lt"/>
                <a:ea typeface="Arial" charset="0"/>
                <a:cs typeface="Arial" charset="0"/>
                <a:hlinkClick r:id="rId2"/>
              </a:rPr>
              <a:t>http://www.hoddereducation.co.uk/geographyreview</a:t>
            </a:r>
            <a:endParaRPr lang="en-US" dirty="0">
              <a:latin typeface="+mn-lt"/>
              <a:ea typeface="Arial" charset="0"/>
              <a:cs typeface="Arial" charset="0"/>
            </a:endParaRPr>
          </a:p>
        </p:txBody>
      </p:sp>
      <p:sp>
        <p:nvSpPr>
          <p:cNvPr id="2" name="Footer Placeholder 3">
            <a:extLst>
              <a:ext uri="{FF2B5EF4-FFF2-40B4-BE49-F238E27FC236}">
                <a16:creationId xmlns:a16="http://schemas.microsoft.com/office/drawing/2014/main" id="{DFF0434F-00FB-BAB6-F02E-6DE7EC744DD4}"/>
              </a:ext>
            </a:extLst>
          </p:cNvPr>
          <p:cNvSpPr txBox="1">
            <a:spLocks/>
          </p:cNvSpPr>
          <p:nvPr/>
        </p:nvSpPr>
        <p:spPr>
          <a:xfrm>
            <a:off x="0" y="4608615"/>
            <a:ext cx="2932771" cy="421200"/>
          </a:xfrm>
        </p:spPr>
        <p:txBody>
          <a:bodyPr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450"/>
              </a:spcAft>
            </a:pPr>
            <a:r>
              <a:rPr lang="en-US">
                <a:latin typeface="+mn-lt"/>
              </a:rPr>
              <a:t>© Hodder &amp; Stoughton 2023</a:t>
            </a:r>
            <a:endParaRPr lang="en-US" dirty="0">
              <a:latin typeface="+mn-lt"/>
            </a:endParaRPr>
          </a:p>
        </p:txBody>
      </p:sp>
    </p:spTree>
    <p:extLst>
      <p:ext uri="{BB962C8B-B14F-4D97-AF65-F5344CB8AC3E}">
        <p14:creationId xmlns:p14="http://schemas.microsoft.com/office/powerpoint/2010/main" val="369672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125982"/>
            <a:ext cx="6166625" cy="836547"/>
          </a:xfrm>
        </p:spPr>
        <p:txBody>
          <a:bodyPr anchor="ctr">
            <a:noAutofit/>
          </a:bodyPr>
          <a:lstStyle/>
          <a:p>
            <a:r>
              <a:rPr lang="en-US" sz="2400" b="0" dirty="0"/>
              <a:t>The drainage basin hydrological cycle: key terms (1)</a:t>
            </a:r>
            <a:endParaRPr lang="en-GB" sz="2400" b="0" dirty="0"/>
          </a:p>
        </p:txBody>
      </p:sp>
      <p:sp>
        <p:nvSpPr>
          <p:cNvPr id="4" name="Footer Placeholder 3"/>
          <p:cNvSpPr>
            <a:spLocks noGrp="1"/>
          </p:cNvSpPr>
          <p:nvPr>
            <p:ph type="ftr" sz="quarter" idx="11"/>
          </p:nvPr>
        </p:nvSpPr>
        <p:spPr>
          <a:xfrm>
            <a:off x="33042" y="4669187"/>
            <a:ext cx="2643251" cy="421200"/>
          </a:xfrm>
        </p:spPr>
        <p:txBody>
          <a:bodyPr anchor="ctr">
            <a:normAutofit/>
          </a:bodyPr>
          <a:lstStyle/>
          <a:p>
            <a:pPr>
              <a:spcAft>
                <a:spcPts val="450"/>
              </a:spcAft>
            </a:pPr>
            <a:r>
              <a:rPr lang="en-US" sz="1200" dirty="0">
                <a:latin typeface="+mn-lt"/>
              </a:rPr>
              <a:t>© Hodder &amp; Stoughton 2023</a:t>
            </a:r>
          </a:p>
        </p:txBody>
      </p:sp>
      <p:pic>
        <p:nvPicPr>
          <p:cNvPr id="10" name="Picture 9">
            <a:extLst>
              <a:ext uri="{FF2B5EF4-FFF2-40B4-BE49-F238E27FC236}">
                <a16:creationId xmlns:a16="http://schemas.microsoft.com/office/drawing/2014/main" id="{6DE9322B-4DB1-0B09-A0AD-9F2382155981}"/>
              </a:ext>
            </a:extLst>
          </p:cNvPr>
          <p:cNvPicPr>
            <a:picLocks noChangeAspect="1"/>
          </p:cNvPicPr>
          <p:nvPr/>
        </p:nvPicPr>
        <p:blipFill>
          <a:blip r:embed="rId2"/>
          <a:stretch>
            <a:fillRect/>
          </a:stretch>
        </p:blipFill>
        <p:spPr>
          <a:xfrm>
            <a:off x="1839541" y="1244555"/>
            <a:ext cx="4282480" cy="2980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599" y="133814"/>
            <a:ext cx="6089084" cy="717837"/>
          </a:xfrm>
        </p:spPr>
        <p:txBody>
          <a:bodyPr anchor="ctr">
            <a:noAutofit/>
          </a:bodyPr>
          <a:lstStyle/>
          <a:p>
            <a:r>
              <a:rPr lang="en-US" sz="2400" b="0" dirty="0"/>
              <a:t>The drainage basin hydrological cycle: key terms (2)</a:t>
            </a:r>
            <a:endParaRPr lang="en-GB" sz="2400" b="0" dirty="0"/>
          </a:p>
        </p:txBody>
      </p:sp>
      <p:sp>
        <p:nvSpPr>
          <p:cNvPr id="4" name="Footer Placeholder 3"/>
          <p:cNvSpPr>
            <a:spLocks noGrp="1"/>
          </p:cNvSpPr>
          <p:nvPr>
            <p:ph type="ftr" sz="quarter" idx="11"/>
          </p:nvPr>
        </p:nvSpPr>
        <p:spPr>
          <a:xfrm>
            <a:off x="0" y="4725646"/>
            <a:ext cx="2241913" cy="417854"/>
          </a:xfrm>
        </p:spPr>
        <p:txBody>
          <a:bodyPr anchor="ctr">
            <a:normAutofit fontScale="92500"/>
          </a:bodyPr>
          <a:lstStyle/>
          <a:p>
            <a:pPr>
              <a:spcAft>
                <a:spcPts val="450"/>
              </a:spcAft>
            </a:pPr>
            <a:r>
              <a:rPr lang="en-US" sz="1200" dirty="0">
                <a:latin typeface="+mn-lt"/>
              </a:rPr>
              <a:t>© Hodder &amp; Stoughton 2023</a:t>
            </a:r>
          </a:p>
        </p:txBody>
      </p:sp>
      <p:sp>
        <p:nvSpPr>
          <p:cNvPr id="8" name="Content Placeholder 7">
            <a:extLst>
              <a:ext uri="{FF2B5EF4-FFF2-40B4-BE49-F238E27FC236}">
                <a16:creationId xmlns:a16="http://schemas.microsoft.com/office/drawing/2014/main" id="{BD4DE54A-C00D-A02E-78E1-AE477AE6BD85}"/>
              </a:ext>
            </a:extLst>
          </p:cNvPr>
          <p:cNvSpPr>
            <a:spLocks noGrp="1"/>
          </p:cNvSpPr>
          <p:nvPr>
            <p:ph idx="1"/>
          </p:nvPr>
        </p:nvSpPr>
        <p:spPr>
          <a:xfrm>
            <a:off x="155599" y="1163258"/>
            <a:ext cx="7598634" cy="2483192"/>
          </a:xfrm>
        </p:spPr>
        <p:txBody>
          <a:bodyPr>
            <a:normAutofit fontScale="25000" lnSpcReduction="20000"/>
          </a:bodyPr>
          <a:lstStyle/>
          <a:p>
            <a:pPr>
              <a:spcAft>
                <a:spcPts val="750"/>
              </a:spcAft>
            </a:pPr>
            <a:r>
              <a:rPr lang="en-GB" sz="4200" dirty="0">
                <a:solidFill>
                  <a:schemeClr val="tx1"/>
                </a:solidFill>
                <a:ea typeface="Calibri" panose="020F0502020204030204" pitchFamily="34" charset="0"/>
                <a:cs typeface="Arial" panose="020B0604020202020204" pitchFamily="34" charset="0"/>
              </a:rPr>
              <a:t>A </a:t>
            </a:r>
            <a:r>
              <a:rPr lang="en-GB" sz="4200" b="1" dirty="0">
                <a:solidFill>
                  <a:schemeClr val="tx1"/>
                </a:solidFill>
                <a:ea typeface="Calibri" panose="020F0502020204030204" pitchFamily="34" charset="0"/>
                <a:cs typeface="Arial" panose="020B0604020202020204" pitchFamily="34" charset="0"/>
              </a:rPr>
              <a:t>drainage basin</a:t>
            </a:r>
            <a:r>
              <a:rPr lang="en-GB" sz="4200" dirty="0">
                <a:solidFill>
                  <a:schemeClr val="tx1"/>
                </a:solidFill>
                <a:ea typeface="Calibri" panose="020F0502020204030204" pitchFamily="34" charset="0"/>
                <a:cs typeface="Arial" panose="020B0604020202020204" pitchFamily="34" charset="0"/>
              </a:rPr>
              <a:t> is the area of land drained by a river and its tributaries.</a:t>
            </a:r>
          </a:p>
          <a:p>
            <a:pPr>
              <a:spcAft>
                <a:spcPts val="750"/>
              </a:spcAft>
            </a:pPr>
            <a:r>
              <a:rPr lang="en-GB" sz="4200" b="1" dirty="0">
                <a:solidFill>
                  <a:schemeClr val="tx1"/>
                </a:solidFill>
                <a:ea typeface="Calibri" panose="020F0502020204030204" pitchFamily="34" charset="0"/>
                <a:cs typeface="Arial" panose="020B0604020202020204" pitchFamily="34" charset="0"/>
              </a:rPr>
              <a:t>Groundwater store</a:t>
            </a:r>
            <a:r>
              <a:rPr lang="en-GB" sz="4200" dirty="0">
                <a:solidFill>
                  <a:schemeClr val="tx1"/>
                </a:solidFill>
                <a:ea typeface="Calibri" panose="020F0502020204030204" pitchFamily="34" charset="0"/>
                <a:cs typeface="Arial" panose="020B0604020202020204" pitchFamily="34" charset="0"/>
              </a:rPr>
              <a:t> is water which collects underground in pore spaces in rock.</a:t>
            </a:r>
          </a:p>
          <a:p>
            <a:pPr>
              <a:lnSpc>
                <a:spcPct val="120000"/>
              </a:lnSpc>
              <a:spcAft>
                <a:spcPts val="750"/>
              </a:spcAft>
            </a:pPr>
            <a:r>
              <a:rPr lang="en-GB" sz="4200" b="1" dirty="0">
                <a:solidFill>
                  <a:schemeClr val="tx1"/>
                </a:solidFill>
                <a:ea typeface="Calibri" panose="020F0502020204030204" pitchFamily="34" charset="0"/>
                <a:cs typeface="Arial" panose="020B0604020202020204" pitchFamily="34" charset="0"/>
              </a:rPr>
              <a:t>Groundwater flow</a:t>
            </a:r>
            <a:r>
              <a:rPr lang="en-GB" sz="4200" dirty="0">
                <a:solidFill>
                  <a:schemeClr val="tx1"/>
                </a:solidFill>
                <a:ea typeface="Calibri" panose="020F0502020204030204" pitchFamily="34" charset="0"/>
                <a:cs typeface="Arial" panose="020B0604020202020204" pitchFamily="34" charset="0"/>
              </a:rPr>
              <a:t> is the movement of groundwater. This is the slowest transfer of water within the drainage basin and provides water for the river during drought. It is sometimes called </a:t>
            </a:r>
            <a:r>
              <a:rPr lang="en-GB" sz="4200" b="1" dirty="0">
                <a:solidFill>
                  <a:schemeClr val="tx1"/>
                </a:solidFill>
                <a:ea typeface="Calibri" panose="020F0502020204030204" pitchFamily="34" charset="0"/>
                <a:cs typeface="Arial" panose="020B0604020202020204" pitchFamily="34" charset="0"/>
              </a:rPr>
              <a:t>base flow.</a:t>
            </a:r>
            <a:endParaRPr lang="en-GB" sz="4200" dirty="0">
              <a:solidFill>
                <a:schemeClr val="tx1"/>
              </a:solidFill>
              <a:ea typeface="Calibri" panose="020F0502020204030204" pitchFamily="34" charset="0"/>
              <a:cs typeface="Arial" panose="020B0604020202020204" pitchFamily="34" charset="0"/>
            </a:endParaRPr>
          </a:p>
          <a:p>
            <a:pPr>
              <a:spcAft>
                <a:spcPts val="750"/>
              </a:spcAft>
            </a:pPr>
            <a:r>
              <a:rPr lang="en-GB" sz="4200" b="1" dirty="0">
                <a:solidFill>
                  <a:schemeClr val="tx1"/>
                </a:solidFill>
                <a:ea typeface="Calibri" panose="020F0502020204030204" pitchFamily="34" charset="0"/>
                <a:cs typeface="Arial" panose="020B0604020202020204" pitchFamily="34" charset="0"/>
              </a:rPr>
              <a:t>Infiltration</a:t>
            </a:r>
            <a:r>
              <a:rPr lang="en-GB" sz="4200" dirty="0">
                <a:solidFill>
                  <a:schemeClr val="tx1"/>
                </a:solidFill>
                <a:ea typeface="Calibri" panose="020F0502020204030204" pitchFamily="34" charset="0"/>
                <a:cs typeface="Arial" panose="020B0604020202020204" pitchFamily="34" charset="0"/>
              </a:rPr>
              <a:t> is the movement of water from the surface downwards into the soil.</a:t>
            </a:r>
          </a:p>
          <a:p>
            <a:pPr>
              <a:lnSpc>
                <a:spcPct val="120000"/>
              </a:lnSpc>
              <a:spcAft>
                <a:spcPts val="750"/>
              </a:spcAft>
            </a:pPr>
            <a:r>
              <a:rPr lang="en-GB" sz="4200" b="1" dirty="0">
                <a:solidFill>
                  <a:schemeClr val="tx1"/>
                </a:solidFill>
                <a:ea typeface="Calibri" panose="020F0502020204030204" pitchFamily="34" charset="0"/>
                <a:cs typeface="Arial" panose="020B0604020202020204" pitchFamily="34" charset="0"/>
              </a:rPr>
              <a:t>Interception</a:t>
            </a:r>
            <a:r>
              <a:rPr lang="en-GB" sz="4200" dirty="0">
                <a:solidFill>
                  <a:schemeClr val="tx1"/>
                </a:solidFill>
                <a:ea typeface="Calibri" panose="020F0502020204030204" pitchFamily="34" charset="0"/>
                <a:cs typeface="Arial" panose="020B0604020202020204" pitchFamily="34" charset="0"/>
              </a:rPr>
              <a:t> is the process by which precipitation is prevented from reaching the soil by leaves and branches of trees as well as by plants and grasses.</a:t>
            </a:r>
          </a:p>
          <a:p>
            <a:pPr>
              <a:spcAft>
                <a:spcPts val="750"/>
              </a:spcAft>
            </a:pPr>
            <a:r>
              <a:rPr lang="en-GB" sz="4200" b="1" dirty="0">
                <a:solidFill>
                  <a:schemeClr val="tx1"/>
                </a:solidFill>
                <a:ea typeface="Calibri" panose="020F0502020204030204" pitchFamily="34" charset="0"/>
                <a:cs typeface="Arial" panose="020B0604020202020204" pitchFamily="34" charset="0"/>
              </a:rPr>
              <a:t>Overland flow (or surface run off)</a:t>
            </a:r>
            <a:r>
              <a:rPr lang="en-GB" sz="4200" dirty="0">
                <a:solidFill>
                  <a:schemeClr val="tx1"/>
                </a:solidFill>
                <a:ea typeface="Calibri" panose="020F0502020204030204" pitchFamily="34" charset="0"/>
                <a:cs typeface="Arial" panose="020B0604020202020204" pitchFamily="34" charset="0"/>
              </a:rPr>
              <a:t> is the movement of water over saturated or impermeable land.</a:t>
            </a:r>
          </a:p>
          <a:p>
            <a:pPr>
              <a:spcAft>
                <a:spcPts val="750"/>
              </a:spcAft>
            </a:pPr>
            <a:r>
              <a:rPr lang="en-GB" sz="4200" b="1" dirty="0">
                <a:solidFill>
                  <a:schemeClr val="tx1"/>
                </a:solidFill>
                <a:ea typeface="Calibri" panose="020F0502020204030204" pitchFamily="34" charset="0"/>
                <a:cs typeface="Arial" panose="020B0604020202020204" pitchFamily="34" charset="0"/>
              </a:rPr>
              <a:t>Percolation</a:t>
            </a:r>
            <a:r>
              <a:rPr lang="en-GB" sz="4200" dirty="0">
                <a:solidFill>
                  <a:schemeClr val="tx1"/>
                </a:solidFill>
                <a:ea typeface="Calibri" panose="020F0502020204030204" pitchFamily="34" charset="0"/>
                <a:cs typeface="Arial" panose="020B0604020202020204" pitchFamily="34" charset="0"/>
              </a:rPr>
              <a:t> is the downward movement of water from soil to the rock below or within rock.</a:t>
            </a:r>
          </a:p>
          <a:p>
            <a:pPr>
              <a:spcAft>
                <a:spcPts val="750"/>
              </a:spcAft>
            </a:pPr>
            <a:r>
              <a:rPr lang="en-GB" sz="4200" b="1" dirty="0">
                <a:solidFill>
                  <a:schemeClr val="tx1"/>
                </a:solidFill>
                <a:ea typeface="Calibri" panose="020F0502020204030204" pitchFamily="34" charset="0"/>
                <a:cs typeface="Arial" panose="020B0604020202020204" pitchFamily="34" charset="0"/>
              </a:rPr>
              <a:t>Runoff</a:t>
            </a:r>
            <a:r>
              <a:rPr lang="en-GB" sz="4200" dirty="0">
                <a:solidFill>
                  <a:schemeClr val="tx1"/>
                </a:solidFill>
                <a:ea typeface="Calibri" panose="020F0502020204030204" pitchFamily="34" charset="0"/>
                <a:cs typeface="Arial" panose="020B0604020202020204" pitchFamily="34" charset="0"/>
              </a:rPr>
              <a:t> is all the water that flows out of a drainage basin.</a:t>
            </a:r>
          </a:p>
          <a:p>
            <a:pPr>
              <a:spcAft>
                <a:spcPts val="750"/>
              </a:spcAft>
            </a:pPr>
            <a:r>
              <a:rPr lang="en-GB" sz="4200" b="1" dirty="0">
                <a:solidFill>
                  <a:schemeClr val="tx1"/>
                </a:solidFill>
                <a:ea typeface="Calibri" panose="020F0502020204030204" pitchFamily="34" charset="0"/>
                <a:cs typeface="Arial" panose="020B0604020202020204" pitchFamily="34" charset="0"/>
              </a:rPr>
              <a:t>Stemflow</a:t>
            </a:r>
            <a:r>
              <a:rPr lang="en-GB" sz="4200" dirty="0">
                <a:solidFill>
                  <a:schemeClr val="tx1"/>
                </a:solidFill>
                <a:ea typeface="Calibri" panose="020F0502020204030204" pitchFamily="34" charset="0"/>
                <a:cs typeface="Arial" panose="020B0604020202020204" pitchFamily="34" charset="0"/>
              </a:rPr>
              <a:t> is the water that runs down the stems and trunks of plants and trees to the ground</a:t>
            </a:r>
          </a:p>
          <a:p>
            <a:pPr>
              <a:spcAft>
                <a:spcPts val="750"/>
              </a:spcAft>
            </a:pPr>
            <a:r>
              <a:rPr lang="en-GB" sz="4200" b="1" dirty="0">
                <a:solidFill>
                  <a:schemeClr val="tx1"/>
                </a:solidFill>
                <a:ea typeface="Calibri" panose="020F0502020204030204" pitchFamily="34" charset="0"/>
                <a:cs typeface="Arial" panose="020B0604020202020204" pitchFamily="34" charset="0"/>
              </a:rPr>
              <a:t>Throughfall </a:t>
            </a:r>
            <a:r>
              <a:rPr lang="en-GB" sz="4200" dirty="0">
                <a:solidFill>
                  <a:schemeClr val="tx1"/>
                </a:solidFill>
                <a:ea typeface="Calibri" panose="020F0502020204030204" pitchFamily="34" charset="0"/>
                <a:cs typeface="Arial" panose="020B0604020202020204" pitchFamily="34" charset="0"/>
              </a:rPr>
              <a:t>is the water that drips off leaves during a rainstorm.</a:t>
            </a:r>
          </a:p>
          <a:p>
            <a:pPr>
              <a:spcAft>
                <a:spcPts val="750"/>
              </a:spcAft>
            </a:pPr>
            <a:r>
              <a:rPr lang="en-GB" sz="4200" b="1" dirty="0">
                <a:solidFill>
                  <a:schemeClr val="tx1"/>
                </a:solidFill>
                <a:ea typeface="Calibri" panose="020F0502020204030204" pitchFamily="34" charset="0"/>
                <a:cs typeface="Arial" panose="020B0604020202020204" pitchFamily="34" charset="0"/>
              </a:rPr>
              <a:t>Throughflow</a:t>
            </a:r>
            <a:r>
              <a:rPr lang="en-GB" sz="4200" dirty="0">
                <a:solidFill>
                  <a:schemeClr val="tx1"/>
                </a:solidFill>
                <a:ea typeface="Calibri" panose="020F0502020204030204" pitchFamily="34" charset="0"/>
                <a:cs typeface="Arial" panose="020B0604020202020204" pitchFamily="34" charset="0"/>
              </a:rPr>
              <a:t> is the water that moves down-slope through soil.</a:t>
            </a:r>
          </a:p>
          <a:p>
            <a:endParaRPr lang="en-GB" dirty="0"/>
          </a:p>
        </p:txBody>
      </p:sp>
    </p:spTree>
    <p:extLst>
      <p:ext uri="{BB962C8B-B14F-4D97-AF65-F5344CB8AC3E}">
        <p14:creationId xmlns:p14="http://schemas.microsoft.com/office/powerpoint/2010/main" val="177206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99826" y="117621"/>
            <a:ext cx="8520600" cy="707450"/>
          </a:xfrm>
        </p:spPr>
        <p:txBody>
          <a:bodyPr/>
          <a:lstStyle/>
          <a:p>
            <a:pPr eaLnBrk="1" hangingPunct="1"/>
            <a:r>
              <a:rPr lang="en-GB" sz="2400" b="0" dirty="0">
                <a:solidFill>
                  <a:schemeClr val="tx1"/>
                </a:solidFill>
              </a:rPr>
              <a:t>The water cycle as a system</a:t>
            </a:r>
            <a:endParaRPr lang="en-US" sz="2400" b="0" dirty="0">
              <a:solidFill>
                <a:schemeClr val="tx1"/>
              </a:solidFill>
            </a:endParaRPr>
          </a:p>
        </p:txBody>
      </p:sp>
      <p:sp>
        <p:nvSpPr>
          <p:cNvPr id="4100" name="Content Placeholder 1"/>
          <p:cNvSpPr>
            <a:spLocks noGrp="1"/>
          </p:cNvSpPr>
          <p:nvPr>
            <p:ph idx="1"/>
          </p:nvPr>
        </p:nvSpPr>
        <p:spPr>
          <a:xfrm>
            <a:off x="164260" y="662080"/>
            <a:ext cx="4008259" cy="3398036"/>
          </a:xfrm>
        </p:spPr>
        <p:txBody>
          <a:bodyPr>
            <a:noAutofit/>
          </a:bodyPr>
          <a:lstStyle/>
          <a:p>
            <a:pPr marL="214313" indent="-214313">
              <a:buFont typeface="Arial" pitchFamily="34" charset="0"/>
              <a:buChar char="•"/>
            </a:pPr>
            <a:r>
              <a:rPr lang="en-GB" sz="1400" dirty="0">
                <a:cs typeface="Arial" pitchFamily="34" charset="0"/>
              </a:rPr>
              <a:t>The drainage-basin water cycle is an open system. </a:t>
            </a:r>
          </a:p>
          <a:p>
            <a:pPr marL="214313" indent="-214313">
              <a:buFont typeface="Arial" pitchFamily="34" charset="0"/>
              <a:buChar char="•"/>
            </a:pPr>
            <a:r>
              <a:rPr lang="en-GB" sz="1400" dirty="0">
                <a:cs typeface="Arial" pitchFamily="34" charset="0"/>
              </a:rPr>
              <a:t>Inputs of precipitation eventually exit the basin as outputs of river discharge or as evaporation and transpiration.</a:t>
            </a:r>
          </a:p>
          <a:p>
            <a:pPr marL="214313" indent="-214313">
              <a:buFont typeface="Arial" pitchFamily="34" charset="0"/>
              <a:buChar char="•"/>
            </a:pPr>
            <a:r>
              <a:rPr lang="en-GB" sz="1400" dirty="0">
                <a:cs typeface="Arial" pitchFamily="34" charset="0"/>
              </a:rPr>
              <a:t>Overland flow, throughflow and groundwater flow are key processes that transfer water through the system.</a:t>
            </a:r>
          </a:p>
          <a:p>
            <a:pPr marL="214313" indent="-214313">
              <a:buFont typeface="Arial" pitchFamily="34" charset="0"/>
              <a:buChar char="•"/>
            </a:pPr>
            <a:r>
              <a:rPr lang="en-GB" sz="1400" dirty="0">
                <a:cs typeface="Arial" pitchFamily="34" charset="0"/>
              </a:rPr>
              <a:t>A rainfall event (storm) and the pattern of rainfall over a year impact how a drainage basin and its river react in terms of its channel flow, and its overall runoff pattern (regime).</a:t>
            </a:r>
            <a:endParaRPr lang="en-GB" sz="1400" i="1" dirty="0">
              <a:cs typeface="Arial" pitchFamily="34" charset="0"/>
            </a:endParaRPr>
          </a:p>
        </p:txBody>
      </p:sp>
      <p:sp>
        <p:nvSpPr>
          <p:cNvPr id="5127" name="Rectangle 7"/>
          <p:cNvSpPr>
            <a:spLocks noChangeArrowheads="1"/>
          </p:cNvSpPr>
          <p:nvPr/>
        </p:nvSpPr>
        <p:spPr bwMode="auto">
          <a:xfrm>
            <a:off x="5480448" y="3344466"/>
            <a:ext cx="184731"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1050"/>
          </a:p>
        </p:txBody>
      </p:sp>
      <p:sp>
        <p:nvSpPr>
          <p:cNvPr id="3" name="TextBox 2"/>
          <p:cNvSpPr txBox="1"/>
          <p:nvPr/>
        </p:nvSpPr>
        <p:spPr>
          <a:xfrm>
            <a:off x="0" y="4774528"/>
            <a:ext cx="2453803" cy="502702"/>
          </a:xfrm>
          <a:prstGeom prst="rect">
            <a:avLst/>
          </a:prstGeom>
          <a:noFill/>
        </p:spPr>
        <p:txBody>
          <a:bodyPr wrap="square" rtlCol="0">
            <a:spAutoFit/>
          </a:bodyPr>
          <a:lstStyle/>
          <a:p>
            <a:pPr>
              <a:spcAft>
                <a:spcPts val="450"/>
              </a:spcAft>
            </a:pPr>
            <a:r>
              <a:rPr lang="en-US" sz="1200" dirty="0">
                <a:latin typeface="+mn-lt"/>
              </a:rPr>
              <a:t>© Hodder &amp; Stoughton 2023</a:t>
            </a:r>
          </a:p>
          <a:p>
            <a:endParaRPr lang="en-US" sz="1050" dirty="0"/>
          </a:p>
        </p:txBody>
      </p:sp>
      <p:pic>
        <p:nvPicPr>
          <p:cNvPr id="4" name="Picture 2" descr="C:\Users\David Redfern\Pictures\Rivers\p7 f1.jpg">
            <a:extLst>
              <a:ext uri="{FF2B5EF4-FFF2-40B4-BE49-F238E27FC236}">
                <a16:creationId xmlns:a16="http://schemas.microsoft.com/office/drawing/2014/main" id="{FEBD8770-40BF-1A74-5E3E-CF57E33B0E04}"/>
              </a:ext>
            </a:extLst>
          </p:cNvPr>
          <p:cNvPicPr>
            <a:picLocks noChangeAspect="1" noChangeArrowheads="1"/>
          </p:cNvPicPr>
          <p:nvPr/>
        </p:nvPicPr>
        <p:blipFill>
          <a:blip r:embed="rId3"/>
          <a:srcRect/>
          <a:stretch>
            <a:fillRect/>
          </a:stretch>
        </p:blipFill>
        <p:spPr bwMode="auto">
          <a:xfrm>
            <a:off x="4360126" y="542412"/>
            <a:ext cx="4447906" cy="3851168"/>
          </a:xfrm>
          <a:prstGeom prst="rect">
            <a:avLst/>
          </a:prstGeom>
          <a:noFill/>
        </p:spPr>
      </p:pic>
    </p:spTree>
    <p:extLst>
      <p:ext uri="{BB962C8B-B14F-4D97-AF65-F5344CB8AC3E}">
        <p14:creationId xmlns:p14="http://schemas.microsoft.com/office/powerpoint/2010/main" val="3026579724"/>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62"/>
            <a:ext cx="4288667" cy="891000"/>
          </a:xfrm>
        </p:spPr>
        <p:txBody>
          <a:bodyPr/>
          <a:lstStyle/>
          <a:p>
            <a:r>
              <a:rPr lang="en-US" sz="2400" b="0" dirty="0"/>
              <a:t>Storm hydrographs (1)</a:t>
            </a:r>
          </a:p>
        </p:txBody>
      </p:sp>
      <p:sp>
        <p:nvSpPr>
          <p:cNvPr id="3" name="Content Placeholder 2"/>
          <p:cNvSpPr>
            <a:spLocks noGrp="1"/>
          </p:cNvSpPr>
          <p:nvPr>
            <p:ph idx="1"/>
          </p:nvPr>
        </p:nvSpPr>
        <p:spPr>
          <a:xfrm>
            <a:off x="1" y="891000"/>
            <a:ext cx="4571999" cy="3783376"/>
          </a:xfrm>
        </p:spPr>
        <p:txBody>
          <a:bodyPr>
            <a:noAutofit/>
          </a:bodyPr>
          <a:lstStyle/>
          <a:p>
            <a:pPr>
              <a:lnSpc>
                <a:spcPct val="120000"/>
              </a:lnSpc>
              <a:buFont typeface="Arial" panose="020B0604020202020204" pitchFamily="34" charset="0"/>
              <a:buChar char="•"/>
            </a:pPr>
            <a:r>
              <a:rPr lang="en-GB" sz="1400" dirty="0">
                <a:solidFill>
                  <a:schemeClr val="tx1"/>
                </a:solidFill>
              </a:rPr>
              <a:t>A storm hydrograph shows how a river responds to one period of heavy rainfall.</a:t>
            </a:r>
          </a:p>
          <a:p>
            <a:pPr>
              <a:lnSpc>
                <a:spcPct val="120000"/>
              </a:lnSpc>
              <a:buFont typeface="Arial" panose="020B0604020202020204" pitchFamily="34" charset="0"/>
              <a:buChar char="•"/>
            </a:pPr>
            <a:r>
              <a:rPr lang="en-GB" sz="1400" b="1" dirty="0">
                <a:solidFill>
                  <a:schemeClr val="tx1"/>
                </a:solidFill>
              </a:rPr>
              <a:t>‘Lag time’ </a:t>
            </a:r>
            <a:r>
              <a:rPr lang="en-GB" sz="1400" dirty="0">
                <a:solidFill>
                  <a:schemeClr val="tx1"/>
                </a:solidFill>
              </a:rPr>
              <a:t>is the time between the peak rainfall and the peak discharge of the river.</a:t>
            </a:r>
          </a:p>
          <a:p>
            <a:pPr>
              <a:lnSpc>
                <a:spcPct val="120000"/>
              </a:lnSpc>
              <a:buFont typeface="Arial" panose="020B0604020202020204" pitchFamily="34" charset="0"/>
              <a:buChar char="•"/>
            </a:pPr>
            <a:r>
              <a:rPr lang="en-GB" sz="1400" dirty="0">
                <a:solidFill>
                  <a:schemeClr val="tx1"/>
                </a:solidFill>
              </a:rPr>
              <a:t>Lag times can vary depending on the relief of the drainage basin, the underlying rock type, the vegetation, the land use and the drainage density.</a:t>
            </a:r>
          </a:p>
          <a:p>
            <a:pPr>
              <a:lnSpc>
                <a:spcPct val="120000"/>
              </a:lnSpc>
              <a:buFont typeface="Arial" panose="020B0604020202020204" pitchFamily="34" charset="0"/>
              <a:buChar char="•"/>
            </a:pPr>
            <a:r>
              <a:rPr lang="en-GB" sz="1400" i="1" dirty="0">
                <a:solidFill>
                  <a:schemeClr val="tx1"/>
                </a:solidFill>
              </a:rPr>
              <a:t>The diagram opposite shows the key labels of a storm hydrograph. (More detail is provided on the following slide.)</a:t>
            </a:r>
          </a:p>
          <a:p>
            <a:endParaRPr lang="en-US" sz="1400" dirty="0"/>
          </a:p>
          <a:p>
            <a:pPr>
              <a:lnSpc>
                <a:spcPct val="80000"/>
              </a:lnSpc>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spcAft>
                <a:spcPts val="450"/>
              </a:spcAft>
            </a:pPr>
            <a:endParaRPr lang="en-US" sz="900" dirty="0">
              <a:solidFill>
                <a:schemeClr val="bg1"/>
              </a:solidFill>
              <a:latin typeface="+mn-lt"/>
            </a:endParaRPr>
          </a:p>
        </p:txBody>
      </p:sp>
      <p:pic>
        <p:nvPicPr>
          <p:cNvPr id="5" name="Picture 4">
            <a:extLst>
              <a:ext uri="{FF2B5EF4-FFF2-40B4-BE49-F238E27FC236}">
                <a16:creationId xmlns:a16="http://schemas.microsoft.com/office/drawing/2014/main" id="{D28FFF91-9519-CB19-8F14-DBAB4C05E399}"/>
              </a:ext>
            </a:extLst>
          </p:cNvPr>
          <p:cNvPicPr>
            <a:picLocks noChangeAspect="1"/>
          </p:cNvPicPr>
          <p:nvPr/>
        </p:nvPicPr>
        <p:blipFill>
          <a:blip r:embed="rId2"/>
          <a:stretch>
            <a:fillRect/>
          </a:stretch>
        </p:blipFill>
        <p:spPr>
          <a:xfrm>
            <a:off x="4701558" y="642362"/>
            <a:ext cx="3863098" cy="3647440"/>
          </a:xfrm>
          <a:prstGeom prst="rect">
            <a:avLst/>
          </a:prstGeom>
        </p:spPr>
      </p:pic>
      <p:sp>
        <p:nvSpPr>
          <p:cNvPr id="7" name="Footer Placeholder 3">
            <a:extLst>
              <a:ext uri="{FF2B5EF4-FFF2-40B4-BE49-F238E27FC236}">
                <a16:creationId xmlns:a16="http://schemas.microsoft.com/office/drawing/2014/main" id="{C2AE0D7C-3E9B-57B8-2B42-64A3D0C8FCBC}"/>
              </a:ext>
            </a:extLst>
          </p:cNvPr>
          <p:cNvSpPr txBox="1">
            <a:spLocks/>
          </p:cNvSpPr>
          <p:nvPr/>
        </p:nvSpPr>
        <p:spPr>
          <a:xfrm>
            <a:off x="-1" y="4674377"/>
            <a:ext cx="2341757" cy="469124"/>
          </a:xfrm>
        </p:spPr>
        <p:txBody>
          <a:bodyPr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450"/>
              </a:spcAft>
            </a:pPr>
            <a:r>
              <a:rPr lang="en-US" sz="1200" dirty="0">
                <a:latin typeface="+mn-lt"/>
              </a:rPr>
              <a:t>© Hodder &amp; Stoughton 2023</a:t>
            </a:r>
          </a:p>
        </p:txBody>
      </p:sp>
    </p:spTree>
    <p:extLst>
      <p:ext uri="{BB962C8B-B14F-4D97-AF65-F5344CB8AC3E}">
        <p14:creationId xmlns:p14="http://schemas.microsoft.com/office/powerpoint/2010/main" val="80812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870" y="129532"/>
            <a:ext cx="4288667" cy="891000"/>
          </a:xfrm>
        </p:spPr>
        <p:txBody>
          <a:bodyPr anchor="t">
            <a:normAutofit/>
          </a:bodyPr>
          <a:lstStyle/>
          <a:p>
            <a:r>
              <a:rPr lang="en-US" sz="2400" b="0" dirty="0"/>
              <a:t>Storm hydrographs (2)</a:t>
            </a:r>
            <a:endParaRPr lang="en-GB" sz="2400" b="0" dirty="0"/>
          </a:p>
        </p:txBody>
      </p:sp>
      <p:sp>
        <p:nvSpPr>
          <p:cNvPr id="4" name="Footer Placeholder 3"/>
          <p:cNvSpPr>
            <a:spLocks noGrp="1"/>
          </p:cNvSpPr>
          <p:nvPr>
            <p:ph type="ftr" sz="quarter" idx="11"/>
          </p:nvPr>
        </p:nvSpPr>
        <p:spPr>
          <a:xfrm>
            <a:off x="0" y="4655650"/>
            <a:ext cx="3044749" cy="421200"/>
          </a:xfrm>
        </p:spPr>
        <p:txBody>
          <a:bodyPr anchor="ctr">
            <a:normAutofit/>
          </a:bodyPr>
          <a:lstStyle/>
          <a:p>
            <a:pPr>
              <a:spcAft>
                <a:spcPts val="450"/>
              </a:spcAft>
            </a:pPr>
            <a:r>
              <a:rPr lang="en-US" sz="1200" dirty="0">
                <a:latin typeface="+mn-lt"/>
              </a:rPr>
              <a:t>© Hodder &amp; Stoughton 2023</a:t>
            </a:r>
          </a:p>
        </p:txBody>
      </p:sp>
      <p:sp>
        <p:nvSpPr>
          <p:cNvPr id="5" name="Content Placeholder 4">
            <a:extLst>
              <a:ext uri="{FF2B5EF4-FFF2-40B4-BE49-F238E27FC236}">
                <a16:creationId xmlns:a16="http://schemas.microsoft.com/office/drawing/2014/main" id="{1827F3D4-0C35-CB45-E2AF-F6546857B467}"/>
              </a:ext>
            </a:extLst>
          </p:cNvPr>
          <p:cNvSpPr>
            <a:spLocks noGrp="1"/>
          </p:cNvSpPr>
          <p:nvPr>
            <p:ph idx="1"/>
          </p:nvPr>
        </p:nvSpPr>
        <p:spPr>
          <a:xfrm>
            <a:off x="3746809" y="787228"/>
            <a:ext cx="4527396" cy="3868421"/>
          </a:xfrm>
        </p:spPr>
        <p:txBody>
          <a:bodyPr>
            <a:normAutofit fontScale="85000" lnSpcReduction="10000"/>
          </a:bodyPr>
          <a:lstStyle/>
          <a:p>
            <a:pPr marL="114300" indent="0">
              <a:buNone/>
            </a:pPr>
            <a:r>
              <a:rPr lang="en-US" sz="1600" kern="100" dirty="0">
                <a:solidFill>
                  <a:schemeClr val="tx1"/>
                </a:solidFill>
                <a:effectLst/>
                <a:ea typeface="Calibri" panose="020F0502020204030204" pitchFamily="34" charset="0"/>
                <a:cs typeface="Times New Roman" panose="02020603050405020304" pitchFamily="18" charset="0"/>
              </a:rPr>
              <a:t>Short-term storm events (e.g. a thunderstorm) result in a large input of water and create:</a:t>
            </a:r>
            <a:endParaRPr lang="en-GB" sz="1600" kern="100" dirty="0">
              <a:solidFill>
                <a:schemeClr val="tx1"/>
              </a:solidFill>
              <a:effectLs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solidFill>
                  <a:schemeClr val="tx1"/>
                </a:solidFill>
                <a:effectLst/>
                <a:ea typeface="Calibri" panose="020F0502020204030204" pitchFamily="34" charset="0"/>
                <a:cs typeface="Times New Roman" panose="02020603050405020304" pitchFamily="18" charset="0"/>
              </a:rPr>
              <a:t>an extremely steep rising limb, and a very </a:t>
            </a:r>
            <a:r>
              <a:rPr lang="en-GB" sz="1600" kern="100" dirty="0">
                <a:solidFill>
                  <a:schemeClr val="tx1"/>
                </a:solidFill>
                <a:effectLst/>
                <a:ea typeface="Calibri" panose="020F0502020204030204" pitchFamily="34" charset="0"/>
                <a:cs typeface="Times New Roman" panose="02020603050405020304" pitchFamily="18" charset="0"/>
              </a:rPr>
              <a:t>short lag time</a:t>
            </a:r>
          </a:p>
          <a:p>
            <a:pPr>
              <a:buFont typeface="Arial" panose="020B0604020202020204" pitchFamily="34" charset="0"/>
              <a:buChar char="•"/>
            </a:pPr>
            <a:r>
              <a:rPr lang="en-US" sz="1600" kern="100" dirty="0">
                <a:solidFill>
                  <a:schemeClr val="tx1"/>
                </a:solidFill>
                <a:effectLst/>
                <a:ea typeface="Calibri" panose="020F0502020204030204" pitchFamily="34" charset="0"/>
                <a:cs typeface="Times New Roman" panose="02020603050405020304" pitchFamily="18" charset="0"/>
              </a:rPr>
              <a:t>an equally steep recession limb - the river returns to normal </a:t>
            </a:r>
            <a:r>
              <a:rPr lang="en-GB" sz="1600" kern="100" dirty="0">
                <a:solidFill>
                  <a:schemeClr val="tx1"/>
                </a:solidFill>
                <a:effectLst/>
                <a:ea typeface="Calibri" panose="020F0502020204030204" pitchFamily="34" charset="0"/>
                <a:cs typeface="Times New Roman" panose="02020603050405020304" pitchFamily="18" charset="0"/>
              </a:rPr>
              <a:t>conditions within hours.</a:t>
            </a:r>
          </a:p>
          <a:p>
            <a:pPr marL="114300" indent="0">
              <a:buNone/>
            </a:pPr>
            <a:endParaRPr lang="en-US" sz="1600" kern="100" dirty="0">
              <a:solidFill>
                <a:schemeClr val="tx1"/>
              </a:solidFill>
              <a:effectLst/>
              <a:ea typeface="Calibri" panose="020F0502020204030204" pitchFamily="34" charset="0"/>
              <a:cs typeface="Times New Roman" panose="02020603050405020304" pitchFamily="18" charset="0"/>
            </a:endParaRPr>
          </a:p>
          <a:p>
            <a:pPr marL="114300" indent="0">
              <a:buNone/>
            </a:pPr>
            <a:r>
              <a:rPr lang="en-US" sz="1600" kern="100" dirty="0">
                <a:solidFill>
                  <a:schemeClr val="tx1"/>
                </a:solidFill>
                <a:effectLst/>
                <a:ea typeface="Calibri" panose="020F0502020204030204" pitchFamily="34" charset="0"/>
                <a:cs typeface="Times New Roman" panose="02020603050405020304" pitchFamily="18" charset="0"/>
              </a:rPr>
              <a:t>Periods of cyclonic rainfall can add substantial amounts of water to </a:t>
            </a:r>
            <a:r>
              <a:rPr lang="en-GB" sz="1600" kern="100" dirty="0">
                <a:solidFill>
                  <a:schemeClr val="tx1"/>
                </a:solidFill>
                <a:effectLst/>
                <a:ea typeface="Calibri" panose="020F0502020204030204" pitchFamily="34" charset="0"/>
                <a:cs typeface="Times New Roman" panose="02020603050405020304" pitchFamily="18" charset="0"/>
              </a:rPr>
              <a:t>a river catchment. They:</a:t>
            </a:r>
          </a:p>
          <a:p>
            <a:pPr>
              <a:buFont typeface="Arial" panose="020B0604020202020204" pitchFamily="34" charset="0"/>
              <a:buChar char="•"/>
            </a:pPr>
            <a:r>
              <a:rPr lang="en-US" sz="1600" kern="100" dirty="0">
                <a:solidFill>
                  <a:schemeClr val="tx1"/>
                </a:solidFill>
                <a:effectLst/>
                <a:ea typeface="Calibri" panose="020F0502020204030204" pitchFamily="34" charset="0"/>
                <a:cs typeface="Times New Roman" panose="02020603050405020304" pitchFamily="18" charset="0"/>
              </a:rPr>
              <a:t>have a timeline measured in days from the onset of rainfall to the flood peak</a:t>
            </a:r>
            <a:endParaRPr lang="en-GB" sz="1600" kern="100" dirty="0">
              <a:solidFill>
                <a:schemeClr val="tx1"/>
              </a:solidFill>
              <a:effectLs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solidFill>
                  <a:schemeClr val="tx1"/>
                </a:solidFill>
                <a:effectLst/>
                <a:ea typeface="Calibri" panose="020F0502020204030204" pitchFamily="34" charset="0"/>
                <a:cs typeface="Times New Roman" panose="02020603050405020304" pitchFamily="18" charset="0"/>
              </a:rPr>
              <a:t>have a similar period for the recovery back to normal conditions</a:t>
            </a:r>
            <a:endParaRPr lang="en-GB" sz="1600" kern="100" dirty="0">
              <a:solidFill>
                <a:schemeClr val="tx1"/>
              </a:solidFill>
              <a:effectLs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solidFill>
                  <a:schemeClr val="tx1"/>
                </a:solidFill>
                <a:effectLst/>
                <a:ea typeface="Calibri" panose="020F0502020204030204" pitchFamily="34" charset="0"/>
                <a:cs typeface="Times New Roman" panose="02020603050405020304" pitchFamily="18" charset="0"/>
              </a:rPr>
              <a:t>can cause multiple flood events in the same catchment that can </a:t>
            </a:r>
            <a:r>
              <a:rPr lang="en-GB" sz="1600" kern="100" dirty="0">
                <a:solidFill>
                  <a:schemeClr val="tx1"/>
                </a:solidFill>
                <a:effectLst/>
                <a:ea typeface="Calibri" panose="020F0502020204030204" pitchFamily="34" charset="0"/>
                <a:cs typeface="Times New Roman" panose="02020603050405020304" pitchFamily="18" charset="0"/>
              </a:rPr>
              <a:t>last several weeks.</a:t>
            </a:r>
          </a:p>
          <a:p>
            <a:pPr algn="l">
              <a:lnSpc>
                <a:spcPct val="150000"/>
              </a:lnSpc>
            </a:pP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D8AAC5-B1A0-4335-B654-7D72D9D64DAD}"/>
              </a:ext>
            </a:extLst>
          </p:cNvPr>
          <p:cNvPicPr>
            <a:picLocks noChangeAspect="1"/>
          </p:cNvPicPr>
          <p:nvPr/>
        </p:nvPicPr>
        <p:blipFill>
          <a:blip r:embed="rId2"/>
          <a:stretch>
            <a:fillRect/>
          </a:stretch>
        </p:blipFill>
        <p:spPr>
          <a:xfrm>
            <a:off x="545437" y="787228"/>
            <a:ext cx="2808805" cy="3751575"/>
          </a:xfrm>
          <a:prstGeom prst="rect">
            <a:avLst/>
          </a:prstGeom>
        </p:spPr>
      </p:pic>
    </p:spTree>
    <p:extLst>
      <p:ext uri="{BB962C8B-B14F-4D97-AF65-F5344CB8AC3E}">
        <p14:creationId xmlns:p14="http://schemas.microsoft.com/office/powerpoint/2010/main" val="255816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12" y="185697"/>
            <a:ext cx="4288667" cy="891000"/>
          </a:xfrm>
        </p:spPr>
        <p:txBody>
          <a:bodyPr anchor="t">
            <a:normAutofit/>
          </a:bodyPr>
          <a:lstStyle/>
          <a:p>
            <a:r>
              <a:rPr lang="en-US" sz="2400" b="0" dirty="0">
                <a:solidFill>
                  <a:schemeClr val="tx1"/>
                </a:solidFill>
              </a:rPr>
              <a:t>Hydrological pathways</a:t>
            </a:r>
            <a:endParaRPr lang="en-GB" sz="2400" b="0" dirty="0">
              <a:solidFill>
                <a:schemeClr val="tx1"/>
              </a:solidFill>
            </a:endParaRPr>
          </a:p>
        </p:txBody>
      </p:sp>
      <p:sp>
        <p:nvSpPr>
          <p:cNvPr id="4" name="Footer Placeholder 3"/>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
        <p:nvSpPr>
          <p:cNvPr id="7" name="TextBox 6">
            <a:extLst>
              <a:ext uri="{FF2B5EF4-FFF2-40B4-BE49-F238E27FC236}">
                <a16:creationId xmlns:a16="http://schemas.microsoft.com/office/drawing/2014/main" id="{90535685-11F7-4097-4EE0-69AE3014C394}"/>
              </a:ext>
            </a:extLst>
          </p:cNvPr>
          <p:cNvSpPr txBox="1"/>
          <p:nvPr/>
        </p:nvSpPr>
        <p:spPr>
          <a:xfrm>
            <a:off x="160325" y="802035"/>
            <a:ext cx="4080639" cy="3539430"/>
          </a:xfrm>
          <a:prstGeom prst="rect">
            <a:avLst/>
          </a:prstGeom>
          <a:noFill/>
        </p:spPr>
        <p:txBody>
          <a:bodyPr wrap="square" rtlCol="0">
            <a:spAutoFit/>
          </a:bodyPr>
          <a:lstStyle/>
          <a:p>
            <a:pPr algn="l"/>
            <a:r>
              <a:rPr lang="en-GB" dirty="0">
                <a:latin typeface="+mn-lt"/>
                <a:cs typeface="Arial" panose="020B0604020202020204" pitchFamily="34" charset="0"/>
              </a:rPr>
              <a:t>Stormflow involves </a:t>
            </a:r>
            <a:r>
              <a:rPr lang="en-US" dirty="0">
                <a:latin typeface="+mn-lt"/>
                <a:cs typeface="Arial" panose="020B0604020202020204" pitchFamily="34" charset="0"/>
              </a:rPr>
              <a:t>surface runoff, when rainfall is unable to infiltrate the soil, either because the infiltration capacity is too low or because the ground is already saturated.</a:t>
            </a:r>
          </a:p>
          <a:p>
            <a:pPr algn="l"/>
            <a:endParaRPr lang="en-US" dirty="0">
              <a:latin typeface="+mn-lt"/>
              <a:cs typeface="Arial" panose="020B0604020202020204" pitchFamily="34" charset="0"/>
            </a:endParaRPr>
          </a:p>
          <a:p>
            <a:pPr algn="l"/>
            <a:r>
              <a:rPr lang="en-US" dirty="0">
                <a:latin typeface="+mn-lt"/>
                <a:cs typeface="Arial" panose="020B0604020202020204" pitchFamily="34" charset="0"/>
              </a:rPr>
              <a:t>Shallow subsurface runoff may contribute to stormflow, either where water flows out from the soil, or where the soil is sufficiently permeable to allow subsurface flow to quickly contribute to the storm hydrograph. </a:t>
            </a:r>
          </a:p>
          <a:p>
            <a:pPr algn="l"/>
            <a:endParaRPr lang="en-US" dirty="0">
              <a:latin typeface="+mn-lt"/>
              <a:cs typeface="Arial" panose="020B0604020202020204" pitchFamily="34" charset="0"/>
            </a:endParaRPr>
          </a:p>
          <a:p>
            <a:pPr algn="l"/>
            <a:r>
              <a:rPr lang="en-US" dirty="0">
                <a:latin typeface="+mn-lt"/>
                <a:cs typeface="Arial" panose="020B0604020202020204" pitchFamily="34" charset="0"/>
              </a:rPr>
              <a:t>Baseflow is provided by slow, steady inputs of groundwater. Some permeable rocks like limestone can provide large quantities of groundwater whereas impermeable rocks like granite will provide </a:t>
            </a:r>
            <a:r>
              <a:rPr lang="en-GB" dirty="0">
                <a:latin typeface="+mn-lt"/>
                <a:cs typeface="Arial" panose="020B0604020202020204" pitchFamily="34" charset="0"/>
              </a:rPr>
              <a:t>very little.</a:t>
            </a:r>
          </a:p>
        </p:txBody>
      </p:sp>
      <p:pic>
        <p:nvPicPr>
          <p:cNvPr id="5" name="Picture 4">
            <a:extLst>
              <a:ext uri="{FF2B5EF4-FFF2-40B4-BE49-F238E27FC236}">
                <a16:creationId xmlns:a16="http://schemas.microsoft.com/office/drawing/2014/main" id="{0405810E-112D-C0A9-F12A-72B4063C4468}"/>
              </a:ext>
            </a:extLst>
          </p:cNvPr>
          <p:cNvPicPr>
            <a:picLocks noChangeAspect="1"/>
          </p:cNvPicPr>
          <p:nvPr/>
        </p:nvPicPr>
        <p:blipFill>
          <a:blip r:embed="rId2"/>
          <a:stretch>
            <a:fillRect/>
          </a:stretch>
        </p:blipFill>
        <p:spPr>
          <a:xfrm>
            <a:off x="4344979" y="1171937"/>
            <a:ext cx="3656021" cy="2689651"/>
          </a:xfrm>
          <a:prstGeom prst="rect">
            <a:avLst/>
          </a:prstGeom>
        </p:spPr>
      </p:pic>
    </p:spTree>
    <p:extLst>
      <p:ext uri="{BB962C8B-B14F-4D97-AF65-F5344CB8AC3E}">
        <p14:creationId xmlns:p14="http://schemas.microsoft.com/office/powerpoint/2010/main" val="103571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7F5828D-8C20-0898-D665-9F5E342E2DB9}"/>
              </a:ext>
            </a:extLst>
          </p:cNvPr>
          <p:cNvSpPr>
            <a:spLocks noGrp="1"/>
          </p:cNvSpPr>
          <p:nvPr>
            <p:ph type="title"/>
          </p:nvPr>
        </p:nvSpPr>
        <p:spPr>
          <a:xfrm>
            <a:off x="0" y="0"/>
            <a:ext cx="4288667" cy="564872"/>
          </a:xfrm>
        </p:spPr>
        <p:txBody>
          <a:bodyPr/>
          <a:lstStyle/>
          <a:p>
            <a:r>
              <a:rPr lang="en-GB" altLang="en-US" sz="2400" b="0" dirty="0"/>
              <a:t>Overland flow</a:t>
            </a:r>
          </a:p>
        </p:txBody>
      </p:sp>
      <p:sp>
        <p:nvSpPr>
          <p:cNvPr id="3" name="Content Placeholder 2">
            <a:extLst>
              <a:ext uri="{FF2B5EF4-FFF2-40B4-BE49-F238E27FC236}">
                <a16:creationId xmlns:a16="http://schemas.microsoft.com/office/drawing/2014/main" id="{89967CD0-1B89-3BFE-0B2B-20FDD20BC50E}"/>
              </a:ext>
            </a:extLst>
          </p:cNvPr>
          <p:cNvSpPr>
            <a:spLocks noGrp="1"/>
          </p:cNvSpPr>
          <p:nvPr>
            <p:ph idx="1"/>
          </p:nvPr>
        </p:nvSpPr>
        <p:spPr>
          <a:xfrm>
            <a:off x="102338" y="564871"/>
            <a:ext cx="5184037" cy="3706045"/>
          </a:xfrm>
        </p:spPr>
        <p:txBody>
          <a:bodyPr>
            <a:noAutofit/>
          </a:bodyPr>
          <a:lstStyle/>
          <a:p>
            <a:pPr marL="114300" indent="0">
              <a:lnSpc>
                <a:spcPct val="110000"/>
              </a:lnSpc>
              <a:buNone/>
            </a:pPr>
            <a:r>
              <a:rPr lang="en-GB" altLang="en-US" sz="1400" dirty="0">
                <a:solidFill>
                  <a:schemeClr val="tx1"/>
                </a:solidFill>
              </a:rPr>
              <a:t>There are two different mechanisms of overland flow:</a:t>
            </a:r>
          </a:p>
          <a:p>
            <a:pPr marL="114300" indent="0">
              <a:lnSpc>
                <a:spcPct val="110000"/>
              </a:lnSpc>
              <a:buNone/>
            </a:pPr>
            <a:r>
              <a:rPr lang="en-GB" altLang="en-US" sz="1400" b="1" dirty="0">
                <a:solidFill>
                  <a:schemeClr val="tx1"/>
                </a:solidFill>
              </a:rPr>
              <a:t>Infiltration - excess overland flow </a:t>
            </a:r>
            <a:r>
              <a:rPr lang="en-GB" altLang="en-US" sz="1400" dirty="0">
                <a:solidFill>
                  <a:schemeClr val="tx1"/>
                </a:solidFill>
              </a:rPr>
              <a:t>occurs when high-intensity rainfall outstrips the infiltration capacity of the soil. This sometimes occurs in </a:t>
            </a:r>
            <a:r>
              <a:rPr lang="en-GB" altLang="en-US" sz="1400" b="1" dirty="0">
                <a:solidFill>
                  <a:schemeClr val="tx1"/>
                </a:solidFill>
              </a:rPr>
              <a:t>arid</a:t>
            </a:r>
            <a:r>
              <a:rPr lang="en-GB" altLang="en-US" sz="1400" dirty="0">
                <a:solidFill>
                  <a:schemeClr val="tx1"/>
                </a:solidFill>
              </a:rPr>
              <a:t> environments, or in the UK when a summer convectional downpour follows a dry period (especially when a baked and trampled soil surface has been left with a low infiltration capacity). See photo.</a:t>
            </a:r>
          </a:p>
          <a:p>
            <a:pPr>
              <a:lnSpc>
                <a:spcPct val="110000"/>
              </a:lnSpc>
            </a:pPr>
            <a:endParaRPr lang="en-GB" altLang="en-US" sz="1400" dirty="0">
              <a:solidFill>
                <a:schemeClr val="tx1"/>
              </a:solidFill>
            </a:endParaRPr>
          </a:p>
          <a:p>
            <a:pPr marL="114300" indent="0">
              <a:lnSpc>
                <a:spcPct val="110000"/>
              </a:lnSpc>
              <a:buNone/>
            </a:pPr>
            <a:r>
              <a:rPr lang="en-GB" altLang="en-US" sz="1400" b="1" dirty="0">
                <a:solidFill>
                  <a:schemeClr val="tx1"/>
                </a:solidFill>
              </a:rPr>
              <a:t>Saturation overland flow </a:t>
            </a:r>
            <a:r>
              <a:rPr lang="en-GB" altLang="en-US" sz="1400" dirty="0">
                <a:solidFill>
                  <a:schemeClr val="tx1"/>
                </a:solidFill>
              </a:rPr>
              <a:t>occurs during a long period of steady rainfall. The amount of water that has already entered the soil builds up to a point where further inputs of water are prevented.  With nowhere else to go, water now flows downhill over the soil surface.</a:t>
            </a:r>
          </a:p>
        </p:txBody>
      </p:sp>
      <p:pic>
        <p:nvPicPr>
          <p:cNvPr id="4" name="Picture 3" descr="A picture containing outdoor, sky, ground, grass&#10;&#10;Description automatically generated">
            <a:extLst>
              <a:ext uri="{FF2B5EF4-FFF2-40B4-BE49-F238E27FC236}">
                <a16:creationId xmlns:a16="http://schemas.microsoft.com/office/drawing/2014/main" id="{A096104B-5F9F-C97A-0C66-CA0977521157}"/>
              </a:ext>
            </a:extLst>
          </p:cNvPr>
          <p:cNvPicPr>
            <a:picLocks noChangeAspect="1"/>
          </p:cNvPicPr>
          <p:nvPr/>
        </p:nvPicPr>
        <p:blipFill>
          <a:blip r:embed="rId3"/>
          <a:stretch>
            <a:fillRect/>
          </a:stretch>
        </p:blipFill>
        <p:spPr>
          <a:xfrm>
            <a:off x="5286375" y="0"/>
            <a:ext cx="3857625" cy="5143500"/>
          </a:xfrm>
          <a:prstGeom prst="rect">
            <a:avLst/>
          </a:prstGeom>
        </p:spPr>
      </p:pic>
      <p:sp>
        <p:nvSpPr>
          <p:cNvPr id="2" name="Footer Placeholder 3">
            <a:extLst>
              <a:ext uri="{FF2B5EF4-FFF2-40B4-BE49-F238E27FC236}">
                <a16:creationId xmlns:a16="http://schemas.microsoft.com/office/drawing/2014/main" id="{C610B610-D668-045E-3CA8-16D99729F755}"/>
              </a:ext>
            </a:extLst>
          </p:cNvPr>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3434"/>
            <a:ext cx="4288667" cy="781292"/>
          </a:xfrm>
        </p:spPr>
        <p:txBody>
          <a:bodyPr anchor="ctr">
            <a:noAutofit/>
          </a:bodyPr>
          <a:lstStyle/>
          <a:p>
            <a:r>
              <a:rPr lang="en-US" sz="2400" b="0" dirty="0"/>
              <a:t>Storm hydrographs:</a:t>
            </a:r>
            <a:br>
              <a:rPr lang="en-US" sz="2400" b="0" dirty="0"/>
            </a:br>
            <a:r>
              <a:rPr lang="en-US" sz="2400" b="0" dirty="0"/>
              <a:t>variables (1)</a:t>
            </a:r>
            <a:endParaRPr lang="en-GB" sz="2400" b="0" dirty="0"/>
          </a:p>
        </p:txBody>
      </p:sp>
      <p:sp>
        <p:nvSpPr>
          <p:cNvPr id="5" name="Content Placeholder 4">
            <a:extLst>
              <a:ext uri="{FF2B5EF4-FFF2-40B4-BE49-F238E27FC236}">
                <a16:creationId xmlns:a16="http://schemas.microsoft.com/office/drawing/2014/main" id="{36ED966A-4240-A327-52EF-C9E8CB4A2057}"/>
              </a:ext>
            </a:extLst>
          </p:cNvPr>
          <p:cNvSpPr>
            <a:spLocks noGrp="1"/>
          </p:cNvSpPr>
          <p:nvPr>
            <p:ph idx="1"/>
          </p:nvPr>
        </p:nvSpPr>
        <p:spPr>
          <a:xfrm>
            <a:off x="189570" y="1071788"/>
            <a:ext cx="7961971" cy="3299490"/>
          </a:xfrm>
        </p:spPr>
        <p:txBody>
          <a:bodyPr>
            <a:noAutofit/>
          </a:bodyPr>
          <a:lstStyle/>
          <a:p>
            <a:pPr marL="114300" indent="0">
              <a:spcAft>
                <a:spcPts val="750"/>
              </a:spcAft>
              <a:buNone/>
            </a:pPr>
            <a:r>
              <a:rPr lang="en-GB" sz="1400" dirty="0">
                <a:solidFill>
                  <a:schemeClr val="tx1"/>
                </a:solidFill>
                <a:ea typeface="Calibri" panose="020F0502020204030204" pitchFamily="34" charset="0"/>
                <a:cs typeface="Arial" panose="020B0604020202020204" pitchFamily="34" charset="0"/>
              </a:rPr>
              <a:t>Several </a:t>
            </a:r>
            <a:r>
              <a:rPr lang="en-GB" sz="1400" dirty="0">
                <a:solidFill>
                  <a:schemeClr val="tx1"/>
                </a:solidFill>
                <a:effectLst/>
                <a:ea typeface="Calibri" panose="020F0502020204030204" pitchFamily="34" charset="0"/>
                <a:cs typeface="Arial" panose="020B0604020202020204" pitchFamily="34" charset="0"/>
              </a:rPr>
              <a:t>variables within a drainage basin can </a:t>
            </a:r>
            <a:r>
              <a:rPr lang="en-GB" sz="1400" dirty="0">
                <a:solidFill>
                  <a:schemeClr val="tx1"/>
                </a:solidFill>
                <a:ea typeface="Calibri" panose="020F0502020204030204" pitchFamily="34" charset="0"/>
                <a:cs typeface="Arial" panose="020B0604020202020204" pitchFamily="34" charset="0"/>
              </a:rPr>
              <a:t>affect </a:t>
            </a:r>
            <a:r>
              <a:rPr lang="en-GB" sz="1400" dirty="0">
                <a:solidFill>
                  <a:schemeClr val="tx1"/>
                </a:solidFill>
                <a:effectLst/>
                <a:ea typeface="Calibri" panose="020F0502020204030204" pitchFamily="34" charset="0"/>
                <a:cs typeface="Arial" panose="020B0604020202020204" pitchFamily="34" charset="0"/>
              </a:rPr>
              <a:t>the shape of the storm hydrograph:</a:t>
            </a:r>
          </a:p>
          <a:p>
            <a:pPr marL="114300" indent="0">
              <a:spcAft>
                <a:spcPts val="750"/>
              </a:spcAft>
              <a:buNone/>
              <a:tabLst>
                <a:tab pos="1214438" algn="l"/>
              </a:tabLst>
            </a:pPr>
            <a:r>
              <a:rPr lang="en-GB" sz="1400" dirty="0">
                <a:solidFill>
                  <a:schemeClr val="tx1"/>
                </a:solidFill>
                <a:effectLst/>
                <a:ea typeface="Calibri" panose="020F0502020204030204" pitchFamily="34" charset="0"/>
                <a:cs typeface="Arial" panose="020B0604020202020204" pitchFamily="34" charset="0"/>
              </a:rPr>
              <a:t>1. </a:t>
            </a:r>
            <a:r>
              <a:rPr lang="en-GB" sz="1400" b="1" dirty="0">
                <a:solidFill>
                  <a:schemeClr val="tx1"/>
                </a:solidFill>
                <a:effectLst/>
                <a:ea typeface="Calibri" panose="020F0502020204030204" pitchFamily="34" charset="0"/>
                <a:cs typeface="Arial" panose="020B0604020202020204" pitchFamily="34" charset="0"/>
              </a:rPr>
              <a:t>Antecedent rainfall</a:t>
            </a:r>
            <a:r>
              <a:rPr lang="en-GB" sz="1400" dirty="0">
                <a:solidFill>
                  <a:schemeClr val="tx1"/>
                </a:solidFill>
                <a:effectLst/>
                <a:ea typeface="Calibri" panose="020F0502020204030204" pitchFamily="34" charset="0"/>
                <a:cs typeface="Arial" panose="020B0604020202020204" pitchFamily="34" charset="0"/>
              </a:rPr>
              <a:t> — rain falling on a ground surface which is already saturated will produce a steep rising limb and a shorter lag time.</a:t>
            </a:r>
          </a:p>
          <a:p>
            <a:pPr marL="114300" indent="0">
              <a:spcAft>
                <a:spcPts val="750"/>
              </a:spcAft>
              <a:buNone/>
              <a:tabLst>
                <a:tab pos="1214438" algn="l"/>
              </a:tabLst>
            </a:pPr>
            <a:r>
              <a:rPr lang="en-GB" sz="1400" dirty="0">
                <a:solidFill>
                  <a:schemeClr val="tx1"/>
                </a:solidFill>
                <a:effectLst/>
                <a:ea typeface="Calibri" panose="020F0502020204030204" pitchFamily="34" charset="0"/>
                <a:cs typeface="Arial" panose="020B0604020202020204" pitchFamily="34" charset="0"/>
              </a:rPr>
              <a:t>2. </a:t>
            </a:r>
            <a:r>
              <a:rPr lang="en-GB" sz="1400" b="1" dirty="0">
                <a:solidFill>
                  <a:schemeClr val="tx1"/>
                </a:solidFill>
                <a:effectLst/>
                <a:ea typeface="Calibri" panose="020F0502020204030204" pitchFamily="34" charset="0"/>
                <a:cs typeface="Arial" panose="020B0604020202020204" pitchFamily="34" charset="0"/>
              </a:rPr>
              <a:t>Snowmelt</a:t>
            </a:r>
            <a:r>
              <a:rPr lang="en-GB" sz="1400" dirty="0">
                <a:solidFill>
                  <a:schemeClr val="tx1"/>
                </a:solidFill>
                <a:effectLst/>
                <a:ea typeface="Calibri" panose="020F0502020204030204" pitchFamily="34" charset="0"/>
                <a:cs typeface="Arial" panose="020B0604020202020204" pitchFamily="34" charset="0"/>
              </a:rPr>
              <a:t> — large amounts of water are released greatly increasing discharge and rapidly, especially if the ground surface is still frozen as this reduces infiltration.</a:t>
            </a:r>
          </a:p>
          <a:p>
            <a:pPr marL="114300" indent="0">
              <a:spcAft>
                <a:spcPts val="750"/>
              </a:spcAft>
              <a:buNone/>
              <a:tabLst>
                <a:tab pos="1214438" algn="l"/>
              </a:tabLst>
            </a:pPr>
            <a:r>
              <a:rPr lang="en-GB" sz="1400" dirty="0">
                <a:solidFill>
                  <a:schemeClr val="tx1"/>
                </a:solidFill>
                <a:effectLst/>
                <a:ea typeface="Calibri" panose="020F0502020204030204" pitchFamily="34" charset="0"/>
                <a:cs typeface="Arial" panose="020B0604020202020204" pitchFamily="34" charset="0"/>
              </a:rPr>
              <a:t>3. </a:t>
            </a:r>
            <a:r>
              <a:rPr lang="en-GB" sz="1400" b="1" dirty="0">
                <a:solidFill>
                  <a:schemeClr val="tx1"/>
                </a:solidFill>
                <a:effectLst/>
                <a:ea typeface="Calibri" panose="020F0502020204030204" pitchFamily="34" charset="0"/>
                <a:cs typeface="Arial" panose="020B0604020202020204" pitchFamily="34" charset="0"/>
              </a:rPr>
              <a:t>Vegetation</a:t>
            </a:r>
            <a:r>
              <a:rPr lang="en-GB" sz="1400" dirty="0">
                <a:solidFill>
                  <a:schemeClr val="tx1"/>
                </a:solidFill>
                <a:effectLst/>
                <a:ea typeface="Calibri" panose="020F0502020204030204" pitchFamily="34" charset="0"/>
                <a:cs typeface="Arial" panose="020B0604020202020204" pitchFamily="34" charset="0"/>
              </a:rPr>
              <a:t> — in summer deciduous trees have more leaves so interception is higher, discharge is lower, and lag times are longer.</a:t>
            </a:r>
          </a:p>
          <a:p>
            <a:pPr marL="114300" indent="0">
              <a:spcAft>
                <a:spcPts val="750"/>
              </a:spcAft>
              <a:buNone/>
              <a:tabLst>
                <a:tab pos="1214438" algn="l"/>
              </a:tabLst>
            </a:pPr>
            <a:r>
              <a:rPr lang="en-GB" sz="1400" dirty="0">
                <a:solidFill>
                  <a:schemeClr val="tx1"/>
                </a:solidFill>
                <a:ea typeface="Calibri" panose="020F0502020204030204" pitchFamily="34" charset="0"/>
                <a:cs typeface="Arial" panose="020B0604020202020204" pitchFamily="34" charset="0"/>
              </a:rPr>
              <a:t>4.</a:t>
            </a:r>
            <a:r>
              <a:rPr lang="en-GB" sz="1400" dirty="0">
                <a:solidFill>
                  <a:schemeClr val="tx1"/>
                </a:solidFill>
                <a:effectLst/>
                <a:ea typeface="Calibri" panose="020F0502020204030204" pitchFamily="34" charset="0"/>
                <a:cs typeface="Arial" panose="020B0604020202020204" pitchFamily="34" charset="0"/>
              </a:rPr>
              <a:t> </a:t>
            </a:r>
            <a:r>
              <a:rPr lang="en-GB" sz="1400" b="1" dirty="0">
                <a:solidFill>
                  <a:schemeClr val="tx1"/>
                </a:solidFill>
                <a:effectLst/>
                <a:ea typeface="Calibri" panose="020F0502020204030204" pitchFamily="34" charset="0"/>
                <a:cs typeface="Arial" panose="020B0604020202020204" pitchFamily="34" charset="0"/>
              </a:rPr>
              <a:t>Basin shape</a:t>
            </a:r>
            <a:r>
              <a:rPr lang="en-GB" sz="1400" dirty="0">
                <a:solidFill>
                  <a:schemeClr val="tx1"/>
                </a:solidFill>
                <a:effectLst/>
                <a:ea typeface="Calibri" panose="020F0502020204030204" pitchFamily="34" charset="0"/>
                <a:cs typeface="Arial" panose="020B0604020202020204" pitchFamily="34" charset="0"/>
              </a:rPr>
              <a:t> — water takes less time to reach the river in a circular drainage basin than an elongated one. (see next slide)</a:t>
            </a:r>
          </a:p>
          <a:p>
            <a:pPr>
              <a:spcAft>
                <a:spcPts val="750"/>
              </a:spcAft>
              <a:tabLst>
                <a:tab pos="1214438" algn="l"/>
              </a:tabLst>
            </a:pPr>
            <a:endParaRPr lang="en-GB" sz="1400" dirty="0">
              <a:ea typeface="Calibri" panose="020F0502020204030204" pitchFamily="34" charset="0"/>
              <a:cs typeface="Arial" panose="020B0604020202020204" pitchFamily="34" charset="0"/>
            </a:endParaRPr>
          </a:p>
          <a:p>
            <a:pPr>
              <a:spcAft>
                <a:spcPts val="750"/>
              </a:spcAft>
              <a:tabLst>
                <a:tab pos="1214438" algn="l"/>
              </a:tabLst>
            </a:pPr>
            <a:endParaRPr lang="en-GB" sz="1400" dirty="0"/>
          </a:p>
        </p:txBody>
      </p:sp>
      <p:sp>
        <p:nvSpPr>
          <p:cNvPr id="3" name="Footer Placeholder 3">
            <a:extLst>
              <a:ext uri="{FF2B5EF4-FFF2-40B4-BE49-F238E27FC236}">
                <a16:creationId xmlns:a16="http://schemas.microsoft.com/office/drawing/2014/main" id="{7375B2AF-D3D6-5784-1322-B2EED16953CF}"/>
              </a:ext>
            </a:extLst>
          </p:cNvPr>
          <p:cNvSpPr>
            <a:spLocks noGrp="1"/>
          </p:cNvSpPr>
          <p:nvPr>
            <p:ph type="ftr" sz="quarter" idx="11"/>
          </p:nvPr>
        </p:nvSpPr>
        <p:spPr>
          <a:xfrm>
            <a:off x="0" y="4608615"/>
            <a:ext cx="2932771" cy="421200"/>
          </a:xfrm>
        </p:spPr>
        <p:txBody>
          <a:bodyPr anchor="ctr">
            <a:normAutofit/>
          </a:bodyPr>
          <a:lstStyle/>
          <a:p>
            <a:pPr>
              <a:spcAft>
                <a:spcPts val="450"/>
              </a:spcAft>
            </a:pPr>
            <a:r>
              <a:rPr lang="en-US" sz="1400" dirty="0">
                <a:latin typeface="+mn-lt"/>
              </a:rPr>
              <a:t>© Hodder &amp; Stoughton 2023</a:t>
            </a:r>
          </a:p>
        </p:txBody>
      </p:sp>
    </p:spTree>
    <p:extLst>
      <p:ext uri="{BB962C8B-B14F-4D97-AF65-F5344CB8AC3E}">
        <p14:creationId xmlns:p14="http://schemas.microsoft.com/office/powerpoint/2010/main" val="415313511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1284</Words>
  <Application>Microsoft Macintosh PowerPoint</Application>
  <PresentationFormat>On-screen Show (16:9)</PresentationFormat>
  <Paragraphs>88</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Simple Light</vt:lpstr>
      <vt:lpstr>PowerPoint Presentation</vt:lpstr>
      <vt:lpstr>The drainage basin hydrological cycle: key terms (1)</vt:lpstr>
      <vt:lpstr>The drainage basin hydrological cycle: key terms (2)</vt:lpstr>
      <vt:lpstr>The water cycle as a system</vt:lpstr>
      <vt:lpstr>Storm hydrographs (1)</vt:lpstr>
      <vt:lpstr>Storm hydrographs (2)</vt:lpstr>
      <vt:lpstr>Hydrological pathways</vt:lpstr>
      <vt:lpstr>Overland flow</vt:lpstr>
      <vt:lpstr>Storm hydrographs: variables (1)</vt:lpstr>
      <vt:lpstr>Storm hydrographs: variables (2) </vt:lpstr>
      <vt:lpstr>River regimes</vt:lpstr>
      <vt:lpstr>Characteristic river regimes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Roberts</cp:lastModifiedBy>
  <cp:revision>10</cp:revision>
  <dcterms:modified xsi:type="dcterms:W3CDTF">2023-08-29T10:19:59Z</dcterms:modified>
</cp:coreProperties>
</file>