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59" r:id="rId3"/>
    <p:sldId id="305" r:id="rId4"/>
    <p:sldId id="284" r:id="rId5"/>
    <p:sldId id="456" r:id="rId6"/>
    <p:sldId id="306" r:id="rId7"/>
    <p:sldId id="301" r:id="rId8"/>
    <p:sldId id="304" r:id="rId9"/>
    <p:sldId id="455" r:id="rId10"/>
    <p:sldId id="300" r:id="rId11"/>
    <p:sldId id="292" r:id="rId12"/>
    <p:sldId id="295" r:id="rId13"/>
    <p:sldId id="29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Oakes" initials="SO" lastIdx="2" clrIdx="0">
    <p:extLst>
      <p:ext uri="{19B8F6BF-5375-455C-9EA6-DF929625EA0E}">
        <p15:presenceInfo xmlns:p15="http://schemas.microsoft.com/office/powerpoint/2012/main" userId="106ecc6d5c7a02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9A"/>
    <a:srgbClr val="7778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19A46-406B-BB43-81F5-AAB10F5E9E5C}" v="23" dt="2023-03-10T14:51:32.8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56" autoAdjust="0"/>
    <p:restoredTop sz="93073" autoAdjust="0"/>
  </p:normalViewPr>
  <p:slideViewPr>
    <p:cSldViewPr snapToGrid="0" snapToObjects="1">
      <p:cViewPr varScale="1">
        <p:scale>
          <a:sx n="164" d="100"/>
          <a:sy n="164" d="100"/>
        </p:scale>
        <p:origin x="204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Roberts" userId="afd2b2f5-d19b-458d-8355-bb03a636b71a" providerId="ADAL" clId="{1A019A46-406B-BB43-81F5-AAB10F5E9E5C}"/>
    <pc:docChg chg="custSel modSld">
      <pc:chgData name="Ben Roberts" userId="afd2b2f5-d19b-458d-8355-bb03a636b71a" providerId="ADAL" clId="{1A019A46-406B-BB43-81F5-AAB10F5E9E5C}" dt="2023-03-10T14:51:32.825" v="113"/>
      <pc:docMkLst>
        <pc:docMk/>
      </pc:docMkLst>
      <pc:sldChg chg="modSp mod">
        <pc:chgData name="Ben Roberts" userId="afd2b2f5-d19b-458d-8355-bb03a636b71a" providerId="ADAL" clId="{1A019A46-406B-BB43-81F5-AAB10F5E9E5C}" dt="2023-03-10T14:04:35.841" v="10" actId="27636"/>
        <pc:sldMkLst>
          <pc:docMk/>
          <pc:sldMk cId="2228435026" sldId="256"/>
        </pc:sldMkLst>
        <pc:spChg chg="mod">
          <ac:chgData name="Ben Roberts" userId="afd2b2f5-d19b-458d-8355-bb03a636b71a" providerId="ADAL" clId="{1A019A46-406B-BB43-81F5-AAB10F5E9E5C}" dt="2023-03-10T14:04:35.841" v="10" actId="27636"/>
          <ac:spMkLst>
            <pc:docMk/>
            <pc:sldMk cId="2228435026" sldId="256"/>
            <ac:spMk id="2" creationId="{00000000-0000-0000-0000-000000000000}"/>
          </ac:spMkLst>
        </pc:spChg>
      </pc:sldChg>
      <pc:sldChg chg="addSp modSp">
        <pc:chgData name="Ben Roberts" userId="afd2b2f5-d19b-458d-8355-bb03a636b71a" providerId="ADAL" clId="{1A019A46-406B-BB43-81F5-AAB10F5E9E5C}" dt="2023-03-10T14:51:32.825" v="113"/>
        <pc:sldMkLst>
          <pc:docMk/>
          <pc:sldMk cId="948053422" sldId="259"/>
        </pc:sldMkLst>
        <pc:spChg chg="add mod">
          <ac:chgData name="Ben Roberts" userId="afd2b2f5-d19b-458d-8355-bb03a636b71a" providerId="ADAL" clId="{1A019A46-406B-BB43-81F5-AAB10F5E9E5C}" dt="2023-03-10T14:51:32.825" v="113"/>
          <ac:spMkLst>
            <pc:docMk/>
            <pc:sldMk cId="948053422" sldId="259"/>
            <ac:spMk id="3" creationId="{B5ACBF1B-8884-2D6C-A526-2965931E6368}"/>
          </ac:spMkLst>
        </pc:spChg>
      </pc:sldChg>
      <pc:sldChg chg="modSp">
        <pc:chgData name="Ben Roberts" userId="afd2b2f5-d19b-458d-8355-bb03a636b71a" providerId="ADAL" clId="{1A019A46-406B-BB43-81F5-AAB10F5E9E5C}" dt="2023-03-10T14:44:29.098" v="55" actId="20577"/>
        <pc:sldMkLst>
          <pc:docMk/>
          <pc:sldMk cId="192355242" sldId="284"/>
        </pc:sldMkLst>
        <pc:spChg chg="mod">
          <ac:chgData name="Ben Roberts" userId="afd2b2f5-d19b-458d-8355-bb03a636b71a" providerId="ADAL" clId="{1A019A46-406B-BB43-81F5-AAB10F5E9E5C}" dt="2023-03-10T14:44:29.098" v="55" actId="20577"/>
          <ac:spMkLst>
            <pc:docMk/>
            <pc:sldMk cId="192355242" sldId="284"/>
            <ac:spMk id="4" creationId="{1CA874D9-8F65-E50F-7E1C-AC0FC460A43D}"/>
          </ac:spMkLst>
        </pc:spChg>
      </pc:sldChg>
      <pc:sldChg chg="modSp">
        <pc:chgData name="Ben Roberts" userId="afd2b2f5-d19b-458d-8355-bb03a636b71a" providerId="ADAL" clId="{1A019A46-406B-BB43-81F5-AAB10F5E9E5C}" dt="2023-03-10T14:49:48.821" v="83" actId="114"/>
        <pc:sldMkLst>
          <pc:docMk/>
          <pc:sldMk cId="2534467782" sldId="292"/>
        </pc:sldMkLst>
        <pc:spChg chg="mod">
          <ac:chgData name="Ben Roberts" userId="afd2b2f5-d19b-458d-8355-bb03a636b71a" providerId="ADAL" clId="{1A019A46-406B-BB43-81F5-AAB10F5E9E5C}" dt="2023-03-10T14:49:48.821" v="83" actId="114"/>
          <ac:spMkLst>
            <pc:docMk/>
            <pc:sldMk cId="2534467782" sldId="292"/>
            <ac:spMk id="6" creationId="{72C73250-CCA2-DDF9-4B35-4803B633364F}"/>
          </ac:spMkLst>
        </pc:spChg>
      </pc:sldChg>
      <pc:sldChg chg="addSp modSp mod">
        <pc:chgData name="Ben Roberts" userId="afd2b2f5-d19b-458d-8355-bb03a636b71a" providerId="ADAL" clId="{1A019A46-406B-BB43-81F5-AAB10F5E9E5C}" dt="2023-03-10T14:51:12.477" v="108"/>
        <pc:sldMkLst>
          <pc:docMk/>
          <pc:sldMk cId="2196991671" sldId="295"/>
        </pc:sldMkLst>
        <pc:spChg chg="add mod">
          <ac:chgData name="Ben Roberts" userId="afd2b2f5-d19b-458d-8355-bb03a636b71a" providerId="ADAL" clId="{1A019A46-406B-BB43-81F5-AAB10F5E9E5C}" dt="2023-03-10T14:51:12.477" v="108"/>
          <ac:spMkLst>
            <pc:docMk/>
            <pc:sldMk cId="2196991671" sldId="295"/>
            <ac:spMk id="3" creationId="{975F7439-FD23-CD21-A83A-8AAD859BB2BD}"/>
          </ac:spMkLst>
        </pc:spChg>
        <pc:spChg chg="mod">
          <ac:chgData name="Ben Roberts" userId="afd2b2f5-d19b-458d-8355-bb03a636b71a" providerId="ADAL" clId="{1A019A46-406B-BB43-81F5-AAB10F5E9E5C}" dt="2023-03-10T14:50:10.155" v="84" actId="20577"/>
          <ac:spMkLst>
            <pc:docMk/>
            <pc:sldMk cId="2196991671" sldId="295"/>
            <ac:spMk id="7" creationId="{00000000-0000-0000-0000-000000000000}"/>
          </ac:spMkLst>
        </pc:spChg>
      </pc:sldChg>
      <pc:sldChg chg="modSp mod">
        <pc:chgData name="Ben Roberts" userId="afd2b2f5-d19b-458d-8355-bb03a636b71a" providerId="ADAL" clId="{1A019A46-406B-BB43-81F5-AAB10F5E9E5C}" dt="2023-03-10T14:51:01.775" v="107" actId="20577"/>
        <pc:sldMkLst>
          <pc:docMk/>
          <pc:sldMk cId="796032030" sldId="297"/>
        </pc:sldMkLst>
        <pc:spChg chg="mod">
          <ac:chgData name="Ben Roberts" userId="afd2b2f5-d19b-458d-8355-bb03a636b71a" providerId="ADAL" clId="{1A019A46-406B-BB43-81F5-AAB10F5E9E5C}" dt="2023-03-10T14:50:52.185" v="105" actId="20577"/>
          <ac:spMkLst>
            <pc:docMk/>
            <pc:sldMk cId="796032030" sldId="297"/>
            <ac:spMk id="2" creationId="{F5A2E03F-9E5C-9140-9BCC-3CCAFC223B37}"/>
          </ac:spMkLst>
        </pc:spChg>
        <pc:spChg chg="mod">
          <ac:chgData name="Ben Roberts" userId="afd2b2f5-d19b-458d-8355-bb03a636b71a" providerId="ADAL" clId="{1A019A46-406B-BB43-81F5-AAB10F5E9E5C}" dt="2023-03-10T14:51:01.775" v="107" actId="20577"/>
          <ac:spMkLst>
            <pc:docMk/>
            <pc:sldMk cId="796032030" sldId="297"/>
            <ac:spMk id="4" creationId="{B297F668-AD9C-4048-83C7-F99365A17B5F}"/>
          </ac:spMkLst>
        </pc:spChg>
      </pc:sldChg>
      <pc:sldChg chg="addSp modSp mod">
        <pc:chgData name="Ben Roberts" userId="afd2b2f5-d19b-458d-8355-bb03a636b71a" providerId="ADAL" clId="{1A019A46-406B-BB43-81F5-AAB10F5E9E5C}" dt="2023-03-10T14:51:17.534" v="109"/>
        <pc:sldMkLst>
          <pc:docMk/>
          <pc:sldMk cId="818292214" sldId="300"/>
        </pc:sldMkLst>
        <pc:spChg chg="add mod">
          <ac:chgData name="Ben Roberts" userId="afd2b2f5-d19b-458d-8355-bb03a636b71a" providerId="ADAL" clId="{1A019A46-406B-BB43-81F5-AAB10F5E9E5C}" dt="2023-03-10T14:51:17.534" v="109"/>
          <ac:spMkLst>
            <pc:docMk/>
            <pc:sldMk cId="818292214" sldId="300"/>
            <ac:spMk id="3" creationId="{651688C2-51EE-F72B-3E88-FA26C17988C1}"/>
          </ac:spMkLst>
        </pc:spChg>
        <pc:spChg chg="mod">
          <ac:chgData name="Ben Roberts" userId="afd2b2f5-d19b-458d-8355-bb03a636b71a" providerId="ADAL" clId="{1A019A46-406B-BB43-81F5-AAB10F5E9E5C}" dt="2023-03-10T14:48:54.806" v="71" actId="20577"/>
          <ac:spMkLst>
            <pc:docMk/>
            <pc:sldMk cId="818292214" sldId="300"/>
            <ac:spMk id="5" creationId="{9A8881F7-C61F-1EAE-CAED-5ED75A29A7FE}"/>
          </ac:spMkLst>
        </pc:spChg>
      </pc:sldChg>
      <pc:sldChg chg="modSp mod">
        <pc:chgData name="Ben Roberts" userId="afd2b2f5-d19b-458d-8355-bb03a636b71a" providerId="ADAL" clId="{1A019A46-406B-BB43-81F5-AAB10F5E9E5C}" dt="2023-03-10T14:47:32.087" v="65" actId="20577"/>
        <pc:sldMkLst>
          <pc:docMk/>
          <pc:sldMk cId="57508208" sldId="301"/>
        </pc:sldMkLst>
        <pc:spChg chg="mod">
          <ac:chgData name="Ben Roberts" userId="afd2b2f5-d19b-458d-8355-bb03a636b71a" providerId="ADAL" clId="{1A019A46-406B-BB43-81F5-AAB10F5E9E5C}" dt="2023-03-10T14:47:12.050" v="62" actId="20577"/>
          <ac:spMkLst>
            <pc:docMk/>
            <pc:sldMk cId="57508208" sldId="301"/>
            <ac:spMk id="3" creationId="{110B2137-41DA-0C46-609B-60AB229DD4D5}"/>
          </ac:spMkLst>
        </pc:spChg>
        <pc:spChg chg="mod">
          <ac:chgData name="Ben Roberts" userId="afd2b2f5-d19b-458d-8355-bb03a636b71a" providerId="ADAL" clId="{1A019A46-406B-BB43-81F5-AAB10F5E9E5C}" dt="2023-03-10T14:47:32.087" v="65" actId="20577"/>
          <ac:spMkLst>
            <pc:docMk/>
            <pc:sldMk cId="57508208" sldId="301"/>
            <ac:spMk id="4" creationId="{B02E0C9C-81C3-B990-8172-BAAEB8E46B41}"/>
          </ac:spMkLst>
        </pc:spChg>
      </pc:sldChg>
      <pc:sldChg chg="addSp modSp">
        <pc:chgData name="Ben Roberts" userId="afd2b2f5-d19b-458d-8355-bb03a636b71a" providerId="ADAL" clId="{1A019A46-406B-BB43-81F5-AAB10F5E9E5C}" dt="2023-03-10T14:51:21.924" v="110"/>
        <pc:sldMkLst>
          <pc:docMk/>
          <pc:sldMk cId="3690363332" sldId="304"/>
        </pc:sldMkLst>
        <pc:spChg chg="add mod">
          <ac:chgData name="Ben Roberts" userId="afd2b2f5-d19b-458d-8355-bb03a636b71a" providerId="ADAL" clId="{1A019A46-406B-BB43-81F5-AAB10F5E9E5C}" dt="2023-03-10T14:51:21.924" v="110"/>
          <ac:spMkLst>
            <pc:docMk/>
            <pc:sldMk cId="3690363332" sldId="304"/>
            <ac:spMk id="3" creationId="{125357DF-1E77-12B9-2D5D-CE48007FE561}"/>
          </ac:spMkLst>
        </pc:spChg>
      </pc:sldChg>
      <pc:sldChg chg="addSp modSp mod">
        <pc:chgData name="Ben Roberts" userId="afd2b2f5-d19b-458d-8355-bb03a636b71a" providerId="ADAL" clId="{1A019A46-406B-BB43-81F5-AAB10F5E9E5C}" dt="2023-03-10T14:51:30.499" v="112"/>
        <pc:sldMkLst>
          <pc:docMk/>
          <pc:sldMk cId="1614547226" sldId="305"/>
        </pc:sldMkLst>
        <pc:spChg chg="add mod">
          <ac:chgData name="Ben Roberts" userId="afd2b2f5-d19b-458d-8355-bb03a636b71a" providerId="ADAL" clId="{1A019A46-406B-BB43-81F5-AAB10F5E9E5C}" dt="2023-03-10T14:51:30.499" v="112"/>
          <ac:spMkLst>
            <pc:docMk/>
            <pc:sldMk cId="1614547226" sldId="305"/>
            <ac:spMk id="2" creationId="{7629BFCE-C9BE-68A0-0692-11F23167F1AA}"/>
          </ac:spMkLst>
        </pc:spChg>
        <pc:spChg chg="mod">
          <ac:chgData name="Ben Roberts" userId="afd2b2f5-d19b-458d-8355-bb03a636b71a" providerId="ADAL" clId="{1A019A46-406B-BB43-81F5-AAB10F5E9E5C}" dt="2023-03-10T14:06:11.026" v="53" actId="20577"/>
          <ac:spMkLst>
            <pc:docMk/>
            <pc:sldMk cId="1614547226" sldId="305"/>
            <ac:spMk id="7" creationId="{00000000-0000-0000-0000-000000000000}"/>
          </ac:spMkLst>
        </pc:spChg>
      </pc:sldChg>
      <pc:sldChg chg="modSp mod">
        <pc:chgData name="Ben Roberts" userId="afd2b2f5-d19b-458d-8355-bb03a636b71a" providerId="ADAL" clId="{1A019A46-406B-BB43-81F5-AAB10F5E9E5C}" dt="2023-03-10T14:46:33.764" v="60" actId="14100"/>
        <pc:sldMkLst>
          <pc:docMk/>
          <pc:sldMk cId="1499419088" sldId="306"/>
        </pc:sldMkLst>
        <pc:spChg chg="mod">
          <ac:chgData name="Ben Roberts" userId="afd2b2f5-d19b-458d-8355-bb03a636b71a" providerId="ADAL" clId="{1A019A46-406B-BB43-81F5-AAB10F5E9E5C}" dt="2023-03-10T14:46:33.764" v="60" actId="14100"/>
          <ac:spMkLst>
            <pc:docMk/>
            <pc:sldMk cId="1499419088" sldId="306"/>
            <ac:spMk id="3" creationId="{00000000-0000-0000-0000-000000000000}"/>
          </ac:spMkLst>
        </pc:spChg>
      </pc:sldChg>
      <pc:sldChg chg="modSp">
        <pc:chgData name="Ben Roberts" userId="afd2b2f5-d19b-458d-8355-bb03a636b71a" providerId="ADAL" clId="{1A019A46-406B-BB43-81F5-AAB10F5E9E5C}" dt="2023-03-10T14:48:02.032" v="67" actId="20577"/>
        <pc:sldMkLst>
          <pc:docMk/>
          <pc:sldMk cId="4038398469" sldId="455"/>
        </pc:sldMkLst>
        <pc:spChg chg="mod">
          <ac:chgData name="Ben Roberts" userId="afd2b2f5-d19b-458d-8355-bb03a636b71a" providerId="ADAL" clId="{1A019A46-406B-BB43-81F5-AAB10F5E9E5C}" dt="2023-03-10T14:48:02.032" v="67" actId="20577"/>
          <ac:spMkLst>
            <pc:docMk/>
            <pc:sldMk cId="4038398469" sldId="455"/>
            <ac:spMk id="3" creationId="{FDA75E79-0EA8-D450-F08F-194633A40D5D}"/>
          </ac:spMkLst>
        </pc:spChg>
      </pc:sldChg>
      <pc:sldChg chg="addSp modSp">
        <pc:chgData name="Ben Roberts" userId="afd2b2f5-d19b-458d-8355-bb03a636b71a" providerId="ADAL" clId="{1A019A46-406B-BB43-81F5-AAB10F5E9E5C}" dt="2023-03-10T14:51:27.569" v="111"/>
        <pc:sldMkLst>
          <pc:docMk/>
          <pc:sldMk cId="1805002335" sldId="456"/>
        </pc:sldMkLst>
        <pc:spChg chg="add mod">
          <ac:chgData name="Ben Roberts" userId="afd2b2f5-d19b-458d-8355-bb03a636b71a" providerId="ADAL" clId="{1A019A46-406B-BB43-81F5-AAB10F5E9E5C}" dt="2023-03-10T14:51:27.569" v="111"/>
          <ac:spMkLst>
            <pc:docMk/>
            <pc:sldMk cId="1805002335" sldId="456"/>
            <ac:spMk id="3" creationId="{8A3CACDC-0F0C-4BCC-36C3-B651879FAA1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4BFA3E-EFB9-4B91-8D97-37FEB68F4D48}"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GB"/>
        </a:p>
      </dgm:t>
    </dgm:pt>
    <dgm:pt modelId="{D7D399A4-D959-4458-B114-59403C5A0A24}">
      <dgm:prSet phldrT="[Text]"/>
      <dgm:spPr/>
      <dgm:t>
        <a:bodyPr/>
        <a:lstStyle/>
        <a:p>
          <a:r>
            <a:rPr lang="en-GB" dirty="0"/>
            <a:t>Analysis of texts</a:t>
          </a:r>
        </a:p>
      </dgm:t>
    </dgm:pt>
    <dgm:pt modelId="{5D204CD8-AAE1-4118-9C21-64D53EB864AF}" type="parTrans" cxnId="{44E5662D-7A8C-445D-9D54-8DDFB0E9E01E}">
      <dgm:prSet/>
      <dgm:spPr/>
      <dgm:t>
        <a:bodyPr/>
        <a:lstStyle/>
        <a:p>
          <a:endParaRPr lang="en-GB"/>
        </a:p>
      </dgm:t>
    </dgm:pt>
    <dgm:pt modelId="{87FF13C2-5DCA-4EF6-AD2E-CB689B9E3B81}" type="sibTrans" cxnId="{44E5662D-7A8C-445D-9D54-8DDFB0E9E01E}">
      <dgm:prSet/>
      <dgm:spPr/>
      <dgm:t>
        <a:bodyPr/>
        <a:lstStyle/>
        <a:p>
          <a:endParaRPr lang="en-GB"/>
        </a:p>
      </dgm:t>
    </dgm:pt>
    <dgm:pt modelId="{027FEEAA-FBC7-4DDE-8FE3-5E44DEB97023}">
      <dgm:prSet phldrT="[Text]"/>
      <dgm:spPr/>
      <dgm:t>
        <a:bodyPr/>
        <a:lstStyle/>
        <a:p>
          <a:r>
            <a:rPr lang="en-GB" dirty="0"/>
            <a:t>Competing perspectives</a:t>
          </a:r>
        </a:p>
      </dgm:t>
    </dgm:pt>
    <dgm:pt modelId="{20FD83E3-E18B-4101-9988-0E47C44633EC}" type="parTrans" cxnId="{59876239-36BE-4950-80D9-4BDAC228FCD5}">
      <dgm:prSet/>
      <dgm:spPr/>
      <dgm:t>
        <a:bodyPr/>
        <a:lstStyle/>
        <a:p>
          <a:endParaRPr lang="en-GB"/>
        </a:p>
      </dgm:t>
    </dgm:pt>
    <dgm:pt modelId="{3A1BFE67-856B-4814-B245-1AA9F9D821D2}" type="sibTrans" cxnId="{59876239-36BE-4950-80D9-4BDAC228FCD5}">
      <dgm:prSet/>
      <dgm:spPr/>
      <dgm:t>
        <a:bodyPr/>
        <a:lstStyle/>
        <a:p>
          <a:endParaRPr lang="en-GB"/>
        </a:p>
      </dgm:t>
    </dgm:pt>
    <dgm:pt modelId="{0042BD23-2786-4C4A-95F7-C23206B9925C}">
      <dgm:prSet phldrT="[Text]"/>
      <dgm:spPr/>
      <dgm:t>
        <a:bodyPr/>
        <a:lstStyle/>
        <a:p>
          <a:r>
            <a:rPr lang="en-GB" dirty="0"/>
            <a:t>Conflict and tension</a:t>
          </a:r>
        </a:p>
      </dgm:t>
    </dgm:pt>
    <dgm:pt modelId="{E33D686B-5C73-437B-9DB9-59F5D8346829}" type="parTrans" cxnId="{DCBC3EC9-5CFB-4B8E-B98C-7184C04BC8C0}">
      <dgm:prSet/>
      <dgm:spPr/>
      <dgm:t>
        <a:bodyPr/>
        <a:lstStyle/>
        <a:p>
          <a:endParaRPr lang="en-GB"/>
        </a:p>
      </dgm:t>
    </dgm:pt>
    <dgm:pt modelId="{A72E7142-88FE-4C83-A138-005AA2EACDED}" type="sibTrans" cxnId="{DCBC3EC9-5CFB-4B8E-B98C-7184C04BC8C0}">
      <dgm:prSet/>
      <dgm:spPr/>
      <dgm:t>
        <a:bodyPr/>
        <a:lstStyle/>
        <a:p>
          <a:endParaRPr lang="en-GB"/>
        </a:p>
      </dgm:t>
    </dgm:pt>
    <dgm:pt modelId="{45473AC8-27AB-4458-8D13-5CBF3DCFCA13}" type="pres">
      <dgm:prSet presAssocID="{F74BFA3E-EFB9-4B91-8D97-37FEB68F4D48}" presName="cycle" presStyleCnt="0">
        <dgm:presLayoutVars>
          <dgm:chMax val="1"/>
          <dgm:dir/>
          <dgm:animLvl val="ctr"/>
          <dgm:resizeHandles val="exact"/>
        </dgm:presLayoutVars>
      </dgm:prSet>
      <dgm:spPr/>
    </dgm:pt>
    <dgm:pt modelId="{92DB2E8E-8F3D-4976-B462-92384744FD72}" type="pres">
      <dgm:prSet presAssocID="{D7D399A4-D959-4458-B114-59403C5A0A24}" presName="centerShape" presStyleLbl="node0" presStyleIdx="0" presStyleCnt="1"/>
      <dgm:spPr/>
    </dgm:pt>
    <dgm:pt modelId="{8F51BF95-FB3A-46A9-8B52-74763366A33C}" type="pres">
      <dgm:prSet presAssocID="{20FD83E3-E18B-4101-9988-0E47C44633EC}" presName="parTrans" presStyleLbl="bgSibTrans2D1" presStyleIdx="0" presStyleCnt="2"/>
      <dgm:spPr/>
    </dgm:pt>
    <dgm:pt modelId="{FA31CB07-0FCB-4797-990E-2A43E780DF75}" type="pres">
      <dgm:prSet presAssocID="{027FEEAA-FBC7-4DDE-8FE3-5E44DEB97023}" presName="node" presStyleLbl="node1" presStyleIdx="0" presStyleCnt="2">
        <dgm:presLayoutVars>
          <dgm:bulletEnabled val="1"/>
        </dgm:presLayoutVars>
      </dgm:prSet>
      <dgm:spPr/>
    </dgm:pt>
    <dgm:pt modelId="{736EA87F-6EE9-4AF0-88DC-C79FD9FE11D6}" type="pres">
      <dgm:prSet presAssocID="{E33D686B-5C73-437B-9DB9-59F5D8346829}" presName="parTrans" presStyleLbl="bgSibTrans2D1" presStyleIdx="1" presStyleCnt="2"/>
      <dgm:spPr/>
    </dgm:pt>
    <dgm:pt modelId="{0F38C37E-F13E-4269-9797-5090404DAC36}" type="pres">
      <dgm:prSet presAssocID="{0042BD23-2786-4C4A-95F7-C23206B9925C}" presName="node" presStyleLbl="node1" presStyleIdx="1" presStyleCnt="2">
        <dgm:presLayoutVars>
          <dgm:bulletEnabled val="1"/>
        </dgm:presLayoutVars>
      </dgm:prSet>
      <dgm:spPr/>
    </dgm:pt>
  </dgm:ptLst>
  <dgm:cxnLst>
    <dgm:cxn modelId="{6F198116-0AFE-4738-A79B-3AC721DA1AF7}" type="presOf" srcId="{D7D399A4-D959-4458-B114-59403C5A0A24}" destId="{92DB2E8E-8F3D-4976-B462-92384744FD72}" srcOrd="0" destOrd="0" presId="urn:microsoft.com/office/officeart/2005/8/layout/radial4"/>
    <dgm:cxn modelId="{E60CBA1F-A5F9-4378-8ACA-4BFBDA178D8E}" type="presOf" srcId="{027FEEAA-FBC7-4DDE-8FE3-5E44DEB97023}" destId="{FA31CB07-0FCB-4797-990E-2A43E780DF75}" srcOrd="0" destOrd="0" presId="urn:microsoft.com/office/officeart/2005/8/layout/radial4"/>
    <dgm:cxn modelId="{44E5662D-7A8C-445D-9D54-8DDFB0E9E01E}" srcId="{F74BFA3E-EFB9-4B91-8D97-37FEB68F4D48}" destId="{D7D399A4-D959-4458-B114-59403C5A0A24}" srcOrd="0" destOrd="0" parTransId="{5D204CD8-AAE1-4118-9C21-64D53EB864AF}" sibTransId="{87FF13C2-5DCA-4EF6-AD2E-CB689B9E3B81}"/>
    <dgm:cxn modelId="{59876239-36BE-4950-80D9-4BDAC228FCD5}" srcId="{D7D399A4-D959-4458-B114-59403C5A0A24}" destId="{027FEEAA-FBC7-4DDE-8FE3-5E44DEB97023}" srcOrd="0" destOrd="0" parTransId="{20FD83E3-E18B-4101-9988-0E47C44633EC}" sibTransId="{3A1BFE67-856B-4814-B245-1AA9F9D821D2}"/>
    <dgm:cxn modelId="{0AE4D96D-3DB0-4743-8FF4-FAAE6372D20F}" type="presOf" srcId="{F74BFA3E-EFB9-4B91-8D97-37FEB68F4D48}" destId="{45473AC8-27AB-4458-8D13-5CBF3DCFCA13}" srcOrd="0" destOrd="0" presId="urn:microsoft.com/office/officeart/2005/8/layout/radial4"/>
    <dgm:cxn modelId="{E57C7D9E-6F43-47F1-80C1-6FC8BD5517F7}" type="presOf" srcId="{20FD83E3-E18B-4101-9988-0E47C44633EC}" destId="{8F51BF95-FB3A-46A9-8B52-74763366A33C}" srcOrd="0" destOrd="0" presId="urn:microsoft.com/office/officeart/2005/8/layout/radial4"/>
    <dgm:cxn modelId="{9EC802B2-0BA6-4CA9-BC81-A7E4DF42E56F}" type="presOf" srcId="{0042BD23-2786-4C4A-95F7-C23206B9925C}" destId="{0F38C37E-F13E-4269-9797-5090404DAC36}" srcOrd="0" destOrd="0" presId="urn:microsoft.com/office/officeart/2005/8/layout/radial4"/>
    <dgm:cxn modelId="{DCBC3EC9-5CFB-4B8E-B98C-7184C04BC8C0}" srcId="{D7D399A4-D959-4458-B114-59403C5A0A24}" destId="{0042BD23-2786-4C4A-95F7-C23206B9925C}" srcOrd="1" destOrd="0" parTransId="{E33D686B-5C73-437B-9DB9-59F5D8346829}" sibTransId="{A72E7142-88FE-4C83-A138-005AA2EACDED}"/>
    <dgm:cxn modelId="{4A6C77E2-76F1-470D-A588-06CED1E85230}" type="presOf" srcId="{E33D686B-5C73-437B-9DB9-59F5D8346829}" destId="{736EA87F-6EE9-4AF0-88DC-C79FD9FE11D6}" srcOrd="0" destOrd="0" presId="urn:microsoft.com/office/officeart/2005/8/layout/radial4"/>
    <dgm:cxn modelId="{D9285B92-D022-4DC0-99AF-644415E01ABC}" type="presParOf" srcId="{45473AC8-27AB-4458-8D13-5CBF3DCFCA13}" destId="{92DB2E8E-8F3D-4976-B462-92384744FD72}" srcOrd="0" destOrd="0" presId="urn:microsoft.com/office/officeart/2005/8/layout/radial4"/>
    <dgm:cxn modelId="{9548A032-C032-495C-A159-AC0884ED2FDB}" type="presParOf" srcId="{45473AC8-27AB-4458-8D13-5CBF3DCFCA13}" destId="{8F51BF95-FB3A-46A9-8B52-74763366A33C}" srcOrd="1" destOrd="0" presId="urn:microsoft.com/office/officeart/2005/8/layout/radial4"/>
    <dgm:cxn modelId="{14E3708B-7A7D-47B3-AB9C-45AD0817361B}" type="presParOf" srcId="{45473AC8-27AB-4458-8D13-5CBF3DCFCA13}" destId="{FA31CB07-0FCB-4797-990E-2A43E780DF75}" srcOrd="2" destOrd="0" presId="urn:microsoft.com/office/officeart/2005/8/layout/radial4"/>
    <dgm:cxn modelId="{B2879820-2BE7-4B3D-8C85-1FB9C2EC067A}" type="presParOf" srcId="{45473AC8-27AB-4458-8D13-5CBF3DCFCA13}" destId="{736EA87F-6EE9-4AF0-88DC-C79FD9FE11D6}" srcOrd="3" destOrd="0" presId="urn:microsoft.com/office/officeart/2005/8/layout/radial4"/>
    <dgm:cxn modelId="{C8B62856-3EA4-4D1D-9BF3-105F924F26E7}" type="presParOf" srcId="{45473AC8-27AB-4458-8D13-5CBF3DCFCA13}" destId="{0F38C37E-F13E-4269-9797-5090404DAC36}"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B2E8E-8F3D-4976-B462-92384744FD72}">
      <dsp:nvSpPr>
        <dsp:cNvPr id="0" name=""/>
        <dsp:cNvSpPr/>
      </dsp:nvSpPr>
      <dsp:spPr>
        <a:xfrm>
          <a:off x="1390649" y="1809939"/>
          <a:ext cx="1282700" cy="1282700"/>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Analysis of texts</a:t>
          </a:r>
        </a:p>
      </dsp:txBody>
      <dsp:txXfrm>
        <a:off x="1578496" y="1997786"/>
        <a:ext cx="907006" cy="907006"/>
      </dsp:txXfrm>
    </dsp:sp>
    <dsp:sp modelId="{8F51BF95-FB3A-46A9-8B52-74763366A33C}">
      <dsp:nvSpPr>
        <dsp:cNvPr id="0" name=""/>
        <dsp:cNvSpPr/>
      </dsp:nvSpPr>
      <dsp:spPr>
        <a:xfrm rot="12900000">
          <a:off x="521501" y="1571144"/>
          <a:ext cx="1029128" cy="365569"/>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31CB07-0FCB-4797-990E-2A43E780DF75}">
      <dsp:nvSpPr>
        <dsp:cNvPr id="0" name=""/>
        <dsp:cNvSpPr/>
      </dsp:nvSpPr>
      <dsp:spPr>
        <a:xfrm>
          <a:off x="5277" y="971360"/>
          <a:ext cx="1218565" cy="974852"/>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t>Competing perspectives</a:t>
          </a:r>
        </a:p>
      </dsp:txBody>
      <dsp:txXfrm>
        <a:off x="33829" y="999912"/>
        <a:ext cx="1161461" cy="917748"/>
      </dsp:txXfrm>
    </dsp:sp>
    <dsp:sp modelId="{736EA87F-6EE9-4AF0-88DC-C79FD9FE11D6}">
      <dsp:nvSpPr>
        <dsp:cNvPr id="0" name=""/>
        <dsp:cNvSpPr/>
      </dsp:nvSpPr>
      <dsp:spPr>
        <a:xfrm rot="19500000">
          <a:off x="2513369" y="1571144"/>
          <a:ext cx="1029128" cy="365569"/>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38C37E-F13E-4269-9797-5090404DAC36}">
      <dsp:nvSpPr>
        <dsp:cNvPr id="0" name=""/>
        <dsp:cNvSpPr/>
      </dsp:nvSpPr>
      <dsp:spPr>
        <a:xfrm>
          <a:off x="2840157" y="971360"/>
          <a:ext cx="1218565" cy="974852"/>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t>Conflict and tension</a:t>
          </a:r>
        </a:p>
      </dsp:txBody>
      <dsp:txXfrm>
        <a:off x="2868709" y="999912"/>
        <a:ext cx="1161461" cy="91774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437553-FF64-3C40-B6CA-050F01F4CFF2}" type="datetimeFigureOut">
              <a:rPr lang="en-US" smtClean="0"/>
              <a:t>3/10/23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8B1C09E-9787-BC42-90B9-C4217A32D9E3}" type="slidenum">
              <a:rPr lang="en-US" smtClean="0"/>
              <a:t>‹#›</a:t>
            </a:fld>
            <a:endParaRPr lang="en-US"/>
          </a:p>
        </p:txBody>
      </p:sp>
    </p:spTree>
    <p:extLst>
      <p:ext uri="{BB962C8B-B14F-4D97-AF65-F5344CB8AC3E}">
        <p14:creationId xmlns:p14="http://schemas.microsoft.com/office/powerpoint/2010/main" val="763298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E4CB6D-99FA-FF4F-864A-D70B1050D931}" type="datetimeFigureOut">
              <a:rPr lang="en-US" smtClean="0"/>
              <a:t>3/10/23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7D761F-61F0-2647-9704-A8CD29D7665D}" type="slidenum">
              <a:rPr lang="en-US" smtClean="0"/>
              <a:t>‹#›</a:t>
            </a:fld>
            <a:endParaRPr lang="en-US"/>
          </a:p>
        </p:txBody>
      </p:sp>
    </p:spTree>
    <p:extLst>
      <p:ext uri="{BB962C8B-B14F-4D97-AF65-F5344CB8AC3E}">
        <p14:creationId xmlns:p14="http://schemas.microsoft.com/office/powerpoint/2010/main" val="8395656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599A">
            <a:alpha val="15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00" y="2130425"/>
            <a:ext cx="8496000" cy="1470025"/>
          </a:xfrm>
        </p:spPr>
        <p:txBody>
          <a:bodyPr>
            <a:normAutofit/>
          </a:bodyPr>
          <a:lstStyle>
            <a:lvl1pPr>
              <a:defRPr sz="4000" b="0"/>
            </a:lvl1pPr>
          </a:lstStyle>
          <a:p>
            <a:r>
              <a:rPr lang="en-GB" dirty="0"/>
              <a:t>Click to edit Master title style</a:t>
            </a:r>
            <a:endParaRPr lang="en-US" dirty="0"/>
          </a:p>
        </p:txBody>
      </p:sp>
      <p:sp>
        <p:nvSpPr>
          <p:cNvPr id="3" name="Subtitle 2"/>
          <p:cNvSpPr>
            <a:spLocks noGrp="1"/>
          </p:cNvSpPr>
          <p:nvPr>
            <p:ph type="subTitle" idx="1"/>
          </p:nvPr>
        </p:nvSpPr>
        <p:spPr>
          <a:xfrm>
            <a:off x="324000" y="3886200"/>
            <a:ext cx="8496000"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5" name="Footer Placeholder 4"/>
          <p:cNvSpPr>
            <a:spLocks noGrp="1"/>
          </p:cNvSpPr>
          <p:nvPr>
            <p:ph type="ftr" sz="quarter" idx="11"/>
          </p:nvPr>
        </p:nvSpPr>
        <p:spPr/>
        <p:txBody>
          <a:bodyPr/>
          <a:lstStyle/>
          <a:p>
            <a:r>
              <a:rPr lang="en-US"/>
              <a:t>Hodder &amp; Stoughton © 2016</a:t>
            </a:r>
          </a:p>
        </p:txBody>
      </p:sp>
      <p:pic>
        <p:nvPicPr>
          <p:cNvPr id="7" name="Picture 6" descr="Geography.jpg"/>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21736" y="0"/>
            <a:ext cx="5922264" cy="1799844"/>
          </a:xfrm>
          <a:prstGeom prst="rect">
            <a:avLst/>
          </a:prstGeom>
        </p:spPr>
      </p:pic>
      <p:sp>
        <p:nvSpPr>
          <p:cNvPr id="6" name="TextBox 5"/>
          <p:cNvSpPr txBox="1"/>
          <p:nvPr userDrawn="1"/>
        </p:nvSpPr>
        <p:spPr>
          <a:xfrm>
            <a:off x="5049620" y="1692000"/>
            <a:ext cx="3662786" cy="215444"/>
          </a:xfrm>
          <a:prstGeom prst="rect">
            <a:avLst/>
          </a:prstGeom>
          <a:noFill/>
        </p:spPr>
        <p:txBody>
          <a:bodyPr wrap="none" lIns="0" tIns="0" rIns="0" bIns="0" rtlCol="0">
            <a:spAutoFit/>
          </a:bodyPr>
          <a:lstStyle/>
          <a:p>
            <a:pPr algn="r"/>
            <a:r>
              <a:rPr lang="en-US" sz="1400" dirty="0">
                <a:solidFill>
                  <a:srgbClr val="00599A"/>
                </a:solidFill>
                <a:latin typeface="Arial"/>
                <a:cs typeface="Arial"/>
              </a:rPr>
              <a:t>www.hoddereducation.co.uk/</a:t>
            </a:r>
            <a:r>
              <a:rPr lang="en-US" sz="1400" dirty="0" err="1">
                <a:solidFill>
                  <a:srgbClr val="00599A"/>
                </a:solidFill>
                <a:latin typeface="Arial"/>
                <a:cs typeface="Arial"/>
              </a:rPr>
              <a:t>geographyreview</a:t>
            </a:r>
            <a:endParaRPr lang="en-US" sz="1400" dirty="0">
              <a:solidFill>
                <a:srgbClr val="00599A"/>
              </a:solidFill>
              <a:latin typeface="Arial"/>
              <a:cs typeface="Arial"/>
            </a:endParaRPr>
          </a:p>
        </p:txBody>
      </p:sp>
    </p:spTree>
    <p:extLst>
      <p:ext uri="{BB962C8B-B14F-4D97-AF65-F5344CB8AC3E}">
        <p14:creationId xmlns:p14="http://schemas.microsoft.com/office/powerpoint/2010/main" val="3049192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p:txBody>
      </p:sp>
      <p:sp>
        <p:nvSpPr>
          <p:cNvPr id="5" name="Footer Placeholder 4"/>
          <p:cNvSpPr>
            <a:spLocks noGrp="1"/>
          </p:cNvSpPr>
          <p:nvPr>
            <p:ph type="ftr" sz="quarter" idx="11"/>
          </p:nvPr>
        </p:nvSpPr>
        <p:spPr/>
        <p:txBody>
          <a:bodyPr/>
          <a:lstStyle/>
          <a:p>
            <a:r>
              <a:rPr lang="en-US"/>
              <a:t>Hodder &amp; Stoughton © 2016</a:t>
            </a:r>
          </a:p>
        </p:txBody>
      </p:sp>
      <p:pic>
        <p:nvPicPr>
          <p:cNvPr id="8" name="Picture 7" descr="Geography.jpg"/>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6755" y="0"/>
            <a:ext cx="3257245" cy="989914"/>
          </a:xfrm>
          <a:prstGeom prst="rect">
            <a:avLst/>
          </a:prstGeom>
        </p:spPr>
      </p:pic>
    </p:spTree>
    <p:extLst>
      <p:ext uri="{BB962C8B-B14F-4D97-AF65-F5344CB8AC3E}">
        <p14:creationId xmlns:p14="http://schemas.microsoft.com/office/powerpoint/2010/main" val="3726779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18977" y="1600200"/>
            <a:ext cx="4176823" cy="4230000"/>
          </a:xfrm>
        </p:spPr>
        <p:txBody>
          <a:bodyPr>
            <a:normAutofit/>
          </a:bodyPr>
          <a:lstStyle>
            <a:lvl1pPr>
              <a:defRPr sz="1600"/>
            </a:lvl1pPr>
            <a:lvl2pPr>
              <a:defRPr sz="16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p:txBody>
      </p:sp>
      <p:sp>
        <p:nvSpPr>
          <p:cNvPr id="4" name="Content Placeholder 3"/>
          <p:cNvSpPr>
            <a:spLocks noGrp="1"/>
          </p:cNvSpPr>
          <p:nvPr>
            <p:ph sz="half" idx="2"/>
          </p:nvPr>
        </p:nvSpPr>
        <p:spPr>
          <a:xfrm>
            <a:off x="4648200" y="1600200"/>
            <a:ext cx="4176000" cy="4230000"/>
          </a:xfrm>
        </p:spPr>
        <p:txBody>
          <a:bodyPr>
            <a:normAutofit/>
          </a:bodyPr>
          <a:lstStyle>
            <a:lvl1pPr>
              <a:defRPr sz="1600"/>
            </a:lvl1pPr>
            <a:lvl2pPr>
              <a:defRPr sz="16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p:txBody>
      </p:sp>
      <p:sp>
        <p:nvSpPr>
          <p:cNvPr id="6" name="Footer Placeholder 5"/>
          <p:cNvSpPr>
            <a:spLocks noGrp="1"/>
          </p:cNvSpPr>
          <p:nvPr>
            <p:ph type="ftr" sz="quarter" idx="11"/>
          </p:nvPr>
        </p:nvSpPr>
        <p:spPr/>
        <p:txBody>
          <a:bodyPr/>
          <a:lstStyle/>
          <a:p>
            <a:r>
              <a:rPr lang="en-US"/>
              <a:t>Hodder &amp; Stoughton © 2016</a:t>
            </a:r>
          </a:p>
        </p:txBody>
      </p:sp>
      <p:pic>
        <p:nvPicPr>
          <p:cNvPr id="9" name="Picture 8" descr="Geography.jpg"/>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6755" y="0"/>
            <a:ext cx="3257245" cy="989914"/>
          </a:xfrm>
          <a:prstGeom prst="rect">
            <a:avLst/>
          </a:prstGeom>
        </p:spPr>
      </p:pic>
    </p:spTree>
    <p:extLst>
      <p:ext uri="{BB962C8B-B14F-4D97-AF65-F5344CB8AC3E}">
        <p14:creationId xmlns:p14="http://schemas.microsoft.com/office/powerpoint/2010/main" val="2553283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Footer Placeholder 3"/>
          <p:cNvSpPr>
            <a:spLocks noGrp="1"/>
          </p:cNvSpPr>
          <p:nvPr>
            <p:ph type="ftr" sz="quarter" idx="11"/>
          </p:nvPr>
        </p:nvSpPr>
        <p:spPr/>
        <p:txBody>
          <a:bodyPr/>
          <a:lstStyle/>
          <a:p>
            <a:r>
              <a:rPr lang="en-US"/>
              <a:t>Hodder &amp; Stoughton © 2016</a:t>
            </a:r>
          </a:p>
        </p:txBody>
      </p:sp>
      <p:pic>
        <p:nvPicPr>
          <p:cNvPr id="7" name="Picture 6" descr="Geography.jpg"/>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6755" y="0"/>
            <a:ext cx="3257245" cy="989914"/>
          </a:xfrm>
          <a:prstGeom prst="rect">
            <a:avLst/>
          </a:prstGeom>
        </p:spPr>
      </p:pic>
    </p:spTree>
    <p:extLst>
      <p:ext uri="{BB962C8B-B14F-4D97-AF65-F5344CB8AC3E}">
        <p14:creationId xmlns:p14="http://schemas.microsoft.com/office/powerpoint/2010/main" val="42025456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8977" y="274638"/>
            <a:ext cx="5718223" cy="1188000"/>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318977" y="1600200"/>
            <a:ext cx="8496000" cy="42300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p:txBody>
      </p:sp>
      <p:sp>
        <p:nvSpPr>
          <p:cNvPr id="5" name="Footer Placeholder 4"/>
          <p:cNvSpPr>
            <a:spLocks noGrp="1"/>
          </p:cNvSpPr>
          <p:nvPr>
            <p:ph type="ftr" sz="quarter" idx="3"/>
          </p:nvPr>
        </p:nvSpPr>
        <p:spPr>
          <a:xfrm>
            <a:off x="318977" y="6031353"/>
            <a:ext cx="3033823" cy="561600"/>
          </a:xfrm>
          <a:prstGeom prst="rect">
            <a:avLst/>
          </a:prstGeom>
        </p:spPr>
        <p:txBody>
          <a:bodyPr vert="horz" lIns="0" tIns="0" rIns="0" bIns="0" rtlCol="0" anchor="ctr"/>
          <a:lstStyle>
            <a:lvl1pPr algn="l">
              <a:defRPr sz="1200">
                <a:solidFill>
                  <a:schemeClr val="tx1">
                    <a:tint val="75000"/>
                  </a:schemeClr>
                </a:solidFill>
                <a:latin typeface="Arial"/>
                <a:cs typeface="Arial"/>
              </a:defRPr>
            </a:lvl1pPr>
          </a:lstStyle>
          <a:p>
            <a:r>
              <a:rPr lang="en-US"/>
              <a:t>Hodder &amp; Stoughton © 2016</a:t>
            </a:r>
            <a:endParaRPr lang="en-US" dirty="0"/>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13712" y="6031353"/>
            <a:ext cx="1301265" cy="560832"/>
          </a:xfrm>
          <a:prstGeom prst="rect">
            <a:avLst/>
          </a:prstGeom>
        </p:spPr>
      </p:pic>
    </p:spTree>
    <p:extLst>
      <p:ext uri="{BB962C8B-B14F-4D97-AF65-F5344CB8AC3E}">
        <p14:creationId xmlns:p14="http://schemas.microsoft.com/office/powerpoint/2010/main" val="701169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sldNum="0" hdr="0" dt="0"/>
  <p:txStyles>
    <p:titleStyle>
      <a:lvl1pPr algn="l" defTabSz="457200" rtl="0" eaLnBrk="1" latinLnBrk="0" hangingPunct="1">
        <a:spcBef>
          <a:spcPct val="0"/>
        </a:spcBef>
        <a:buNone/>
        <a:defRPr sz="3200" kern="1200">
          <a:solidFill>
            <a:srgbClr val="00599A"/>
          </a:solidFill>
          <a:latin typeface="Arial"/>
          <a:ea typeface="+mj-ea"/>
          <a:cs typeface="Arial"/>
        </a:defRPr>
      </a:lvl1pPr>
    </p:titleStyle>
    <p:bodyStyle>
      <a:lvl1pPr marL="0" indent="0" algn="l" defTabSz="457200" rtl="0" eaLnBrk="1" latinLnBrk="0" hangingPunct="1">
        <a:spcBef>
          <a:spcPts val="600"/>
        </a:spcBef>
        <a:buFont typeface="Arial"/>
        <a:buNone/>
        <a:defRPr sz="1600" kern="1200">
          <a:solidFill>
            <a:schemeClr val="tx1"/>
          </a:solidFill>
          <a:latin typeface="Arial"/>
          <a:ea typeface="+mn-ea"/>
          <a:cs typeface="Arial"/>
        </a:defRPr>
      </a:lvl1pPr>
      <a:lvl2pPr marL="265113" indent="-265113" algn="l" defTabSz="457200" rtl="0" eaLnBrk="1" latinLnBrk="0" hangingPunct="1">
        <a:spcBef>
          <a:spcPts val="600"/>
        </a:spcBef>
        <a:buClr>
          <a:srgbClr val="00599A"/>
        </a:buClr>
        <a:buSzPct val="100000"/>
        <a:buFont typeface="Arial"/>
        <a:buChar char="●"/>
        <a:defRPr sz="1600" kern="1200">
          <a:solidFill>
            <a:schemeClr val="tx1"/>
          </a:solidFill>
          <a:latin typeface="Arial"/>
          <a:ea typeface="+mn-ea"/>
          <a:cs typeface="Arial"/>
        </a:defRPr>
      </a:lvl2pPr>
      <a:lvl3pPr marL="449263" indent="-184150" algn="l" defTabSz="457200" rtl="0" eaLnBrk="1" latinLnBrk="0" hangingPunct="1">
        <a:spcBef>
          <a:spcPts val="6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ts val="6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ts val="6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hoddereducation.co.uk/geographyreview"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helf with many books on it&#10;&#10;Description automatically generated with medium confidence">
            <a:extLst>
              <a:ext uri="{FF2B5EF4-FFF2-40B4-BE49-F238E27FC236}">
                <a16:creationId xmlns:a16="http://schemas.microsoft.com/office/drawing/2014/main" id="{13922F49-C248-E456-7F30-06DFF6EB5999}"/>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Effect>
                      <a14:brightnessContrast bright="-40000" contrast="-20000"/>
                    </a14:imgEffect>
                  </a14:imgLayer>
                </a14:imgProps>
              </a:ext>
            </a:extLst>
          </a:blip>
          <a:stretch>
            <a:fillRect/>
          </a:stretch>
        </p:blipFill>
        <p:spPr>
          <a:xfrm>
            <a:off x="-84666" y="1965365"/>
            <a:ext cx="9292166" cy="4042306"/>
          </a:xfrm>
          <a:prstGeom prst="rect">
            <a:avLst/>
          </a:prstGeom>
          <a:ln>
            <a:noFill/>
          </a:ln>
          <a:effectLst>
            <a:softEdge rad="112500"/>
          </a:effectLst>
        </p:spPr>
      </p:pic>
      <p:sp>
        <p:nvSpPr>
          <p:cNvPr id="3" name="Subtitle 2"/>
          <p:cNvSpPr>
            <a:spLocks noGrp="1"/>
          </p:cNvSpPr>
          <p:nvPr>
            <p:ph type="subTitle" idx="1"/>
          </p:nvPr>
        </p:nvSpPr>
        <p:spPr>
          <a:xfrm>
            <a:off x="318977" y="4258807"/>
            <a:ext cx="3759270" cy="1749956"/>
          </a:xfrm>
        </p:spPr>
        <p:txBody>
          <a:bodyPr>
            <a:normAutofit/>
          </a:bodyPr>
          <a:lstStyle/>
          <a:p>
            <a:endParaRPr lang="en-US" b="1" dirty="0"/>
          </a:p>
          <a:p>
            <a:endParaRPr lang="en-US" b="1" dirty="0"/>
          </a:p>
          <a:p>
            <a:endParaRPr lang="en-US" b="1" dirty="0"/>
          </a:p>
        </p:txBody>
      </p:sp>
      <p:sp>
        <p:nvSpPr>
          <p:cNvPr id="4" name="Footer Placeholder 3"/>
          <p:cNvSpPr>
            <a:spLocks noGrp="1"/>
          </p:cNvSpPr>
          <p:nvPr>
            <p:ph type="ftr" sz="quarter" idx="11"/>
          </p:nvPr>
        </p:nvSpPr>
        <p:spPr/>
        <p:txBody>
          <a:bodyPr/>
          <a:lstStyle/>
          <a:p>
            <a:r>
              <a:rPr lang="en-US" dirty="0"/>
              <a:t>Hodder &amp; Stoughton © 2023</a:t>
            </a:r>
          </a:p>
        </p:txBody>
      </p:sp>
      <p:sp>
        <p:nvSpPr>
          <p:cNvPr id="2" name="Title 1"/>
          <p:cNvSpPr>
            <a:spLocks noGrp="1"/>
          </p:cNvSpPr>
          <p:nvPr>
            <p:ph type="ctrTitle"/>
          </p:nvPr>
        </p:nvSpPr>
        <p:spPr>
          <a:xfrm>
            <a:off x="207434" y="3615266"/>
            <a:ext cx="8617590" cy="1988008"/>
          </a:xfrm>
        </p:spPr>
        <p:txBody>
          <a:bodyPr>
            <a:normAutofit fontScale="90000"/>
          </a:bodyPr>
          <a:lstStyle/>
          <a:p>
            <a:r>
              <a:rPr lang="en-US" sz="4800" dirty="0">
                <a:solidFill>
                  <a:schemeClr val="bg1"/>
                </a:solidFill>
              </a:rPr>
              <a:t>Changing places</a:t>
            </a:r>
            <a:br>
              <a:rPr lang="en-US" sz="4800" dirty="0">
                <a:solidFill>
                  <a:schemeClr val="bg1"/>
                </a:solidFill>
              </a:rPr>
            </a:br>
            <a:r>
              <a:rPr lang="en-US" sz="4800" dirty="0">
                <a:solidFill>
                  <a:schemeClr val="bg1"/>
                </a:solidFill>
              </a:rPr>
              <a:t>U</a:t>
            </a:r>
            <a:r>
              <a:rPr lang="en-US" dirty="0">
                <a:solidFill>
                  <a:schemeClr val="bg1"/>
                </a:solidFill>
              </a:rPr>
              <a:t>sing texts as qualitative data sources</a:t>
            </a:r>
            <a:endParaRPr lang="en-US" sz="4800" dirty="0">
              <a:solidFill>
                <a:schemeClr val="bg1"/>
              </a:solidFill>
            </a:endParaRPr>
          </a:p>
        </p:txBody>
      </p:sp>
    </p:spTree>
    <p:extLst>
      <p:ext uri="{BB962C8B-B14F-4D97-AF65-F5344CB8AC3E}">
        <p14:creationId xmlns:p14="http://schemas.microsoft.com/office/powerpoint/2010/main" val="2228435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C44B-97C3-AB04-EEF4-74E3DE115EE5}"/>
              </a:ext>
            </a:extLst>
          </p:cNvPr>
          <p:cNvSpPr>
            <a:spLocks noGrp="1"/>
          </p:cNvSpPr>
          <p:nvPr>
            <p:ph type="title"/>
          </p:nvPr>
        </p:nvSpPr>
        <p:spPr>
          <a:xfrm>
            <a:off x="293570" y="226206"/>
            <a:ext cx="5493980" cy="1188000"/>
          </a:xfrm>
        </p:spPr>
        <p:txBody>
          <a:bodyPr>
            <a:normAutofit/>
          </a:bodyPr>
          <a:lstStyle/>
          <a:p>
            <a:r>
              <a:rPr lang="en-GB" dirty="0"/>
              <a:t>Textual analysis techniques</a:t>
            </a:r>
            <a:br>
              <a:rPr lang="en-GB" dirty="0"/>
            </a:br>
            <a:endParaRPr lang="en-GB" dirty="0"/>
          </a:p>
        </p:txBody>
      </p:sp>
      <p:sp>
        <p:nvSpPr>
          <p:cNvPr id="5" name="TextBox 4">
            <a:extLst>
              <a:ext uri="{FF2B5EF4-FFF2-40B4-BE49-F238E27FC236}">
                <a16:creationId xmlns:a16="http://schemas.microsoft.com/office/drawing/2014/main" id="{9A8881F7-C61F-1EAE-CAED-5ED75A29A7FE}"/>
              </a:ext>
            </a:extLst>
          </p:cNvPr>
          <p:cNvSpPr txBox="1"/>
          <p:nvPr/>
        </p:nvSpPr>
        <p:spPr>
          <a:xfrm>
            <a:off x="226483" y="1004134"/>
            <a:ext cx="8691034" cy="5016758"/>
          </a:xfrm>
          <a:prstGeom prst="rect">
            <a:avLst/>
          </a:prstGeom>
          <a:noFill/>
        </p:spPr>
        <p:txBody>
          <a:bodyPr wrap="square">
            <a:spAutoFit/>
          </a:bodyPr>
          <a:lstStyle/>
          <a:p>
            <a:pPr algn="l"/>
            <a:r>
              <a:rPr lang="en-GB" sz="2000" b="0" i="0" u="none" strike="noStrike" baseline="0" dirty="0">
                <a:solidFill>
                  <a:srgbClr val="000000"/>
                </a:solidFill>
                <a:latin typeface="Arial" panose="020B0604020202020204" pitchFamily="34" charset="0"/>
                <a:cs typeface="Arial" panose="020B0604020202020204" pitchFamily="34" charset="0"/>
              </a:rPr>
              <a:t>‘Textual analysis’ is sometimes carried out using the following commonly-used four-stage procedure:</a:t>
            </a:r>
          </a:p>
          <a:p>
            <a:pPr algn="l"/>
            <a:r>
              <a:rPr lang="en-GB" sz="2000" b="1" i="0" u="none" strike="noStrike" baseline="0" dirty="0">
                <a:solidFill>
                  <a:srgbClr val="0033CD"/>
                </a:solidFill>
                <a:latin typeface="Arial" panose="020B0604020202020204" pitchFamily="34" charset="0"/>
                <a:cs typeface="Arial" panose="020B0604020202020204" pitchFamily="34" charset="0"/>
              </a:rPr>
              <a:t>1 </a:t>
            </a:r>
            <a:r>
              <a:rPr lang="en-GB" sz="2000" b="0" i="1" u="none" strike="noStrike" baseline="0" dirty="0">
                <a:solidFill>
                  <a:srgbClr val="000000"/>
                </a:solidFill>
                <a:latin typeface="Arial" panose="020B0604020202020204" pitchFamily="34" charset="0"/>
                <a:cs typeface="Arial" panose="020B0604020202020204" pitchFamily="34" charset="0"/>
              </a:rPr>
              <a:t>Denotation </a:t>
            </a:r>
            <a:r>
              <a:rPr lang="en-GB" sz="2000" b="0" i="0" u="none" strike="noStrike" baseline="0" dirty="0">
                <a:solidFill>
                  <a:srgbClr val="000000"/>
                </a:solidFill>
                <a:latin typeface="Arial" panose="020B0604020202020204" pitchFamily="34" charset="0"/>
                <a:cs typeface="Arial" panose="020B0604020202020204" pitchFamily="34" charset="0"/>
              </a:rPr>
              <a:t>— this means identifying and defining the most basic elements of the image.</a:t>
            </a:r>
          </a:p>
          <a:p>
            <a:pPr algn="l"/>
            <a:r>
              <a:rPr lang="en-GB" sz="2000" b="1" i="0" u="none" strike="noStrike" baseline="0" dirty="0">
                <a:solidFill>
                  <a:srgbClr val="0033CD"/>
                </a:solidFill>
                <a:latin typeface="Arial" panose="020B0604020202020204" pitchFamily="34" charset="0"/>
                <a:cs typeface="Arial" panose="020B0604020202020204" pitchFamily="34" charset="0"/>
              </a:rPr>
              <a:t>2 </a:t>
            </a:r>
            <a:r>
              <a:rPr lang="en-GB" sz="2000" b="0" i="1" u="none" strike="noStrike" baseline="0" dirty="0">
                <a:solidFill>
                  <a:srgbClr val="000000"/>
                </a:solidFill>
                <a:latin typeface="Arial" panose="020B0604020202020204" pitchFamily="34" charset="0"/>
                <a:cs typeface="Arial" panose="020B0604020202020204" pitchFamily="34" charset="0"/>
              </a:rPr>
              <a:t>Connotation </a:t>
            </a:r>
            <a:r>
              <a:rPr lang="en-GB" sz="2000" b="0" i="0" u="none" strike="noStrike" baseline="0" dirty="0">
                <a:solidFill>
                  <a:srgbClr val="000000"/>
                </a:solidFill>
                <a:latin typeface="Arial" panose="020B0604020202020204" pitchFamily="34" charset="0"/>
                <a:cs typeface="Arial" panose="020B0604020202020204" pitchFamily="34" charset="0"/>
              </a:rPr>
              <a:t>— this means working out how the image (or parts of it) also suggest additional ideas and meanings (a picture of a log fire could be used to represent ‘home’ for instance).</a:t>
            </a:r>
          </a:p>
          <a:p>
            <a:pPr algn="l"/>
            <a:r>
              <a:rPr lang="en-GB" sz="2000" b="1" i="0" u="none" strike="noStrike" baseline="0" dirty="0">
                <a:solidFill>
                  <a:srgbClr val="0033CD"/>
                </a:solidFill>
                <a:latin typeface="Arial" panose="020B0604020202020204" pitchFamily="34" charset="0"/>
                <a:cs typeface="Arial" panose="020B0604020202020204" pitchFamily="34" charset="0"/>
              </a:rPr>
              <a:t>3 </a:t>
            </a:r>
            <a:r>
              <a:rPr lang="en-GB" sz="2000" b="0" i="1" u="none" strike="noStrike" baseline="0" dirty="0">
                <a:solidFill>
                  <a:srgbClr val="000000"/>
                </a:solidFill>
                <a:latin typeface="Arial" panose="020B0604020202020204" pitchFamily="34" charset="0"/>
                <a:cs typeface="Arial" panose="020B0604020202020204" pitchFamily="34" charset="0"/>
              </a:rPr>
              <a:t>Mise-</a:t>
            </a:r>
            <a:r>
              <a:rPr lang="en-GB" sz="2000" b="0" i="1" u="none" strike="noStrike" baseline="0" dirty="0" err="1">
                <a:solidFill>
                  <a:srgbClr val="000000"/>
                </a:solidFill>
                <a:latin typeface="Arial" panose="020B0604020202020204" pitchFamily="34" charset="0"/>
                <a:cs typeface="Arial" panose="020B0604020202020204" pitchFamily="34" charset="0"/>
              </a:rPr>
              <a:t>en</a:t>
            </a:r>
            <a:r>
              <a:rPr lang="en-GB" sz="2000" b="0" i="1" u="none" strike="noStrike" baseline="0" dirty="0">
                <a:solidFill>
                  <a:srgbClr val="000000"/>
                </a:solidFill>
                <a:latin typeface="Arial" panose="020B0604020202020204" pitchFamily="34" charset="0"/>
                <a:cs typeface="Arial" panose="020B0604020202020204" pitchFamily="34" charset="0"/>
              </a:rPr>
              <a:t>-</a:t>
            </a:r>
            <a:r>
              <a:rPr lang="en-GB" sz="2000" b="0" i="1" u="none" strike="noStrike" baseline="0" dirty="0" err="1">
                <a:solidFill>
                  <a:srgbClr val="000000"/>
                </a:solidFill>
                <a:latin typeface="Arial" panose="020B0604020202020204" pitchFamily="34" charset="0"/>
                <a:cs typeface="Arial" panose="020B0604020202020204" pitchFamily="34" charset="0"/>
              </a:rPr>
              <a:t>scène</a:t>
            </a:r>
            <a:r>
              <a:rPr lang="en-GB" sz="2000" b="0" i="1" u="none" strike="noStrike" baseline="0" dirty="0">
                <a:solidFill>
                  <a:srgbClr val="000000"/>
                </a:solidFill>
                <a:latin typeface="Arial" panose="020B0604020202020204" pitchFamily="34" charset="0"/>
                <a:cs typeface="Arial" panose="020B0604020202020204" pitchFamily="34" charset="0"/>
              </a:rPr>
              <a:t> </a:t>
            </a:r>
            <a:r>
              <a:rPr lang="en-GB" sz="2000" b="0" i="0" u="none" strike="noStrike" baseline="0" dirty="0">
                <a:solidFill>
                  <a:srgbClr val="000000"/>
                </a:solidFill>
                <a:latin typeface="Arial" panose="020B0604020202020204" pitchFamily="34" charset="0"/>
                <a:cs typeface="Arial" panose="020B0604020202020204" pitchFamily="34" charset="0"/>
              </a:rPr>
              <a:t>(literally ‘placing on stage’) — this involves looking more closely at the subtle ways in which the image has been arranged and framed. Everything in an image contributes to its meaning and message, from people’s facial expressions to the clothes they are wearing.</a:t>
            </a:r>
          </a:p>
          <a:p>
            <a:pPr algn="l"/>
            <a:r>
              <a:rPr lang="en-GB" sz="2000" b="1" i="0" u="none" strike="noStrike" baseline="0" dirty="0">
                <a:solidFill>
                  <a:srgbClr val="0033CD"/>
                </a:solidFill>
                <a:latin typeface="Arial" panose="020B0604020202020204" pitchFamily="34" charset="0"/>
                <a:cs typeface="Arial" panose="020B0604020202020204" pitchFamily="34" charset="0"/>
              </a:rPr>
              <a:t>4 </a:t>
            </a:r>
            <a:r>
              <a:rPr lang="en-GB" sz="2000" b="0" i="1" u="none" strike="noStrike" baseline="0" dirty="0">
                <a:solidFill>
                  <a:srgbClr val="000000"/>
                </a:solidFill>
                <a:latin typeface="Arial" panose="020B0604020202020204" pitchFamily="34" charset="0"/>
                <a:cs typeface="Arial" panose="020B0604020202020204" pitchFamily="34" charset="0"/>
              </a:rPr>
              <a:t>Organisation </a:t>
            </a:r>
            <a:r>
              <a:rPr lang="en-GB" sz="2000" b="0" i="0" u="none" strike="noStrike" baseline="0" dirty="0">
                <a:solidFill>
                  <a:srgbClr val="000000"/>
                </a:solidFill>
                <a:latin typeface="Arial" panose="020B0604020202020204" pitchFamily="34" charset="0"/>
                <a:cs typeface="Arial" panose="020B0604020202020204" pitchFamily="34" charset="0"/>
              </a:rPr>
              <a:t>— when someone takes a photograph or paints a picture, they decide </a:t>
            </a:r>
            <a:r>
              <a:rPr lang="en-GB" sz="2000" b="0" i="1" u="none" strike="noStrike" baseline="0" dirty="0">
                <a:solidFill>
                  <a:srgbClr val="000000"/>
                </a:solidFill>
                <a:latin typeface="Arial" panose="020B0604020202020204" pitchFamily="34" charset="0"/>
                <a:cs typeface="Arial" panose="020B0604020202020204" pitchFamily="34" charset="0"/>
              </a:rPr>
              <a:t>what to include and what to avoid</a:t>
            </a:r>
            <a:r>
              <a:rPr lang="en-GB" sz="2000" b="0" i="0" u="none" strike="noStrike" baseline="0" dirty="0">
                <a:solidFill>
                  <a:srgbClr val="000000"/>
                </a:solidFill>
                <a:latin typeface="Arial" panose="020B0604020202020204" pitchFamily="34" charset="0"/>
                <a:cs typeface="Arial" panose="020B0604020202020204" pitchFamily="34" charset="0"/>
              </a:rPr>
              <a:t>. The composition of the image (for example, some elements are made larger or more in focus than others), the time of day and the angle it is taken from can have an important effect on how an audience responds.</a:t>
            </a:r>
            <a:endParaRPr lang="en-GB" sz="2000" dirty="0">
              <a:latin typeface="Arial" panose="020B0604020202020204" pitchFamily="34" charset="0"/>
              <a:cs typeface="Arial" panose="020B0604020202020204" pitchFamily="34" charset="0"/>
            </a:endParaRPr>
          </a:p>
        </p:txBody>
      </p:sp>
      <p:sp>
        <p:nvSpPr>
          <p:cNvPr id="7" name="Rounded Rectangular Callout 5">
            <a:extLst>
              <a:ext uri="{FF2B5EF4-FFF2-40B4-BE49-F238E27FC236}">
                <a16:creationId xmlns:a16="http://schemas.microsoft.com/office/drawing/2014/main" id="{3DCA37B4-1520-2A11-3760-F1587C8FFE42}"/>
              </a:ext>
            </a:extLst>
          </p:cNvPr>
          <p:cNvSpPr/>
          <p:nvPr/>
        </p:nvSpPr>
        <p:spPr>
          <a:xfrm>
            <a:off x="4296833" y="5937528"/>
            <a:ext cx="4713817" cy="812799"/>
          </a:xfrm>
          <a:prstGeom prst="wedgeRoundRectCallout">
            <a:avLst>
              <a:gd name="adj1" fmla="val -40246"/>
              <a:gd name="adj2" fmla="val -72958"/>
              <a:gd name="adj3" fmla="val 16667"/>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r>
              <a:rPr lang="en-GB" sz="2000" dirty="0">
                <a:cs typeface="Arial" pitchFamily="34" charset="0"/>
              </a:rPr>
              <a:t>Now try to apply this process to the image on the next slide (Stratford, London)</a:t>
            </a:r>
          </a:p>
        </p:txBody>
      </p:sp>
      <p:sp>
        <p:nvSpPr>
          <p:cNvPr id="3" name="Footer Placeholder 3">
            <a:extLst>
              <a:ext uri="{FF2B5EF4-FFF2-40B4-BE49-F238E27FC236}">
                <a16:creationId xmlns:a16="http://schemas.microsoft.com/office/drawing/2014/main" id="{651688C2-51EE-F72B-3E88-FA26C17988C1}"/>
              </a:ext>
            </a:extLst>
          </p:cNvPr>
          <p:cNvSpPr>
            <a:spLocks noGrp="1"/>
          </p:cNvSpPr>
          <p:nvPr>
            <p:ph type="ftr" sz="quarter" idx="11"/>
          </p:nvPr>
        </p:nvSpPr>
        <p:spPr>
          <a:xfrm>
            <a:off x="318977" y="6031353"/>
            <a:ext cx="3033823" cy="561600"/>
          </a:xfrm>
        </p:spPr>
        <p:txBody>
          <a:bodyPr/>
          <a:lstStyle/>
          <a:p>
            <a:r>
              <a:rPr lang="en-US" dirty="0"/>
              <a:t>Hodder &amp; Stoughton © 2023</a:t>
            </a:r>
          </a:p>
        </p:txBody>
      </p:sp>
    </p:spTree>
    <p:extLst>
      <p:ext uri="{BB962C8B-B14F-4D97-AF65-F5344CB8AC3E}">
        <p14:creationId xmlns:p14="http://schemas.microsoft.com/office/powerpoint/2010/main" val="8182922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870FC9-E0A0-C380-045C-BECC78E42FBC}"/>
              </a:ext>
            </a:extLst>
          </p:cNvPr>
          <p:cNvSpPr>
            <a:spLocks noGrp="1"/>
          </p:cNvSpPr>
          <p:nvPr>
            <p:ph type="title"/>
          </p:nvPr>
        </p:nvSpPr>
        <p:spPr>
          <a:xfrm>
            <a:off x="293570" y="226206"/>
            <a:ext cx="5493980" cy="1188000"/>
          </a:xfrm>
        </p:spPr>
        <p:txBody>
          <a:bodyPr>
            <a:normAutofit/>
          </a:bodyPr>
          <a:lstStyle/>
          <a:p>
            <a:r>
              <a:rPr lang="en-GB" dirty="0"/>
              <a:t>Textual analysis techniques</a:t>
            </a:r>
            <a:br>
              <a:rPr lang="en-GB" dirty="0"/>
            </a:br>
            <a:endParaRPr lang="en-GB" dirty="0"/>
          </a:p>
        </p:txBody>
      </p:sp>
      <p:pic>
        <p:nvPicPr>
          <p:cNvPr id="9" name="Picture 8" descr="A picture containing sky, outdoor, building&#10;&#10;Description automatically generated">
            <a:extLst>
              <a:ext uri="{FF2B5EF4-FFF2-40B4-BE49-F238E27FC236}">
                <a16:creationId xmlns:a16="http://schemas.microsoft.com/office/drawing/2014/main" id="{FB4EAC2F-ED0F-ABD3-76E8-6D2878DC279D}"/>
              </a:ext>
            </a:extLst>
          </p:cNvPr>
          <p:cNvPicPr>
            <a:picLocks noChangeAspect="1"/>
          </p:cNvPicPr>
          <p:nvPr/>
        </p:nvPicPr>
        <p:blipFill>
          <a:blip r:embed="rId2"/>
          <a:stretch>
            <a:fillRect/>
          </a:stretch>
        </p:blipFill>
        <p:spPr>
          <a:xfrm>
            <a:off x="0" y="1591546"/>
            <a:ext cx="9144000" cy="5158781"/>
          </a:xfrm>
          <a:prstGeom prst="rect">
            <a:avLst/>
          </a:prstGeom>
          <a:ln>
            <a:noFill/>
          </a:ln>
          <a:effectLst>
            <a:softEdge rad="112500"/>
          </a:effectLst>
        </p:spPr>
      </p:pic>
      <p:sp>
        <p:nvSpPr>
          <p:cNvPr id="6" name="Rounded Rectangular Callout 5">
            <a:extLst>
              <a:ext uri="{FF2B5EF4-FFF2-40B4-BE49-F238E27FC236}">
                <a16:creationId xmlns:a16="http://schemas.microsoft.com/office/drawing/2014/main" id="{72C73250-CCA2-DDF9-4B35-4803B633364F}"/>
              </a:ext>
            </a:extLst>
          </p:cNvPr>
          <p:cNvSpPr/>
          <p:nvPr/>
        </p:nvSpPr>
        <p:spPr>
          <a:xfrm>
            <a:off x="5054600" y="953833"/>
            <a:ext cx="4002616" cy="1188000"/>
          </a:xfrm>
          <a:prstGeom prst="wedgeRoundRectCallout">
            <a:avLst>
              <a:gd name="adj1" fmla="val 4537"/>
              <a:gd name="adj2" fmla="val 73003"/>
              <a:gd name="adj3" fmla="val 16667"/>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r>
              <a:rPr lang="en-GB" sz="1600" dirty="0">
                <a:latin typeface="Arial" panose="020B0604020202020204" pitchFamily="34" charset="0"/>
                <a:cs typeface="Arial" panose="020B0604020202020204" pitchFamily="34" charset="0"/>
              </a:rPr>
              <a:t>It’s your turn to carry out textual analysis of this image using the four stages: </a:t>
            </a:r>
          </a:p>
          <a:p>
            <a:pPr marL="342900" indent="-342900">
              <a:buAutoNum type="arabicParenBoth"/>
            </a:pPr>
            <a:r>
              <a:rPr lang="en-GB" sz="1600" dirty="0">
                <a:latin typeface="Arial" panose="020B0604020202020204" pitchFamily="34" charset="0"/>
                <a:cs typeface="Arial" panose="020B0604020202020204" pitchFamily="34" charset="0"/>
              </a:rPr>
              <a:t>Denotation (2) Connotation</a:t>
            </a:r>
          </a:p>
          <a:p>
            <a:r>
              <a:rPr lang="en-GB" sz="1600" dirty="0">
                <a:solidFill>
                  <a:srgbClr val="000000"/>
                </a:solidFill>
                <a:latin typeface="Arial" panose="020B0604020202020204" pitchFamily="34" charset="0"/>
                <a:cs typeface="Arial" panose="020B0604020202020204" pitchFamily="34" charset="0"/>
              </a:rPr>
              <a:t>(3) Mise-</a:t>
            </a:r>
            <a:r>
              <a:rPr lang="en-GB" sz="1600" dirty="0" err="1">
                <a:solidFill>
                  <a:srgbClr val="000000"/>
                </a:solidFill>
                <a:latin typeface="Arial" panose="020B0604020202020204" pitchFamily="34" charset="0"/>
                <a:cs typeface="Arial" panose="020B0604020202020204" pitchFamily="34" charset="0"/>
              </a:rPr>
              <a:t>en</a:t>
            </a:r>
            <a:r>
              <a:rPr lang="en-GB" sz="1600" dirty="0">
                <a:solidFill>
                  <a:srgbClr val="000000"/>
                </a:solidFill>
                <a:latin typeface="Arial" panose="020B0604020202020204" pitchFamily="34" charset="0"/>
                <a:cs typeface="Arial" panose="020B0604020202020204" pitchFamily="34" charset="0"/>
              </a:rPr>
              <a:t>-</a:t>
            </a:r>
            <a:r>
              <a:rPr lang="en-GB" sz="1600" dirty="0" err="1">
                <a:solidFill>
                  <a:srgbClr val="000000"/>
                </a:solidFill>
                <a:latin typeface="Arial" panose="020B0604020202020204" pitchFamily="34" charset="0"/>
                <a:cs typeface="Arial" panose="020B0604020202020204" pitchFamily="34" charset="0"/>
              </a:rPr>
              <a:t>scène</a:t>
            </a:r>
            <a:r>
              <a:rPr lang="en-GB" sz="1600" dirty="0">
                <a:solidFill>
                  <a:srgbClr val="000000"/>
                </a:solidFill>
                <a:latin typeface="Arial" panose="020B0604020202020204" pitchFamily="34" charset="0"/>
                <a:cs typeface="Arial" panose="020B0604020202020204" pitchFamily="34" charset="0"/>
              </a:rPr>
              <a:t> (4) Organisation</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4467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points</a:t>
            </a:r>
          </a:p>
        </p:txBody>
      </p:sp>
      <p:sp>
        <p:nvSpPr>
          <p:cNvPr id="7" name="Content Placeholder 2"/>
          <p:cNvSpPr>
            <a:spLocks noGrp="1"/>
          </p:cNvSpPr>
          <p:nvPr>
            <p:ph idx="1"/>
          </p:nvPr>
        </p:nvSpPr>
        <p:spPr>
          <a:xfrm>
            <a:off x="318977" y="1600200"/>
            <a:ext cx="7262923" cy="4230000"/>
          </a:xfrm>
        </p:spPr>
        <p:txBody>
          <a:bodyPr>
            <a:normAutofit/>
          </a:bodyPr>
          <a:lstStyle/>
          <a:p>
            <a:pPr marL="285750" indent="-285750" algn="l">
              <a:buFont typeface="Arial" panose="020B0604020202020204" pitchFamily="34" charset="0"/>
              <a:buChar char="•"/>
            </a:pPr>
            <a:r>
              <a:rPr lang="en-GB" sz="1800" b="0" i="0" u="none" strike="noStrike" baseline="0" dirty="0">
                <a:latin typeface="Arial" panose="020B0604020202020204" pitchFamily="34" charset="0"/>
                <a:cs typeface="Arial" panose="020B0604020202020204" pitchFamily="34" charset="0"/>
              </a:rPr>
              <a:t>Textual analysis is an important way of ‘doing geography’, particularly in the context of human geography work on changing places, and therefore is a useful method for some Year 12 students to apply as part of their NEA research.</a:t>
            </a:r>
          </a:p>
          <a:p>
            <a:pPr marL="285750" indent="-285750" algn="l">
              <a:buFont typeface="Arial" panose="020B0604020202020204" pitchFamily="34" charset="0"/>
              <a:buChar char="•"/>
            </a:pPr>
            <a:r>
              <a:rPr lang="en-GB" sz="1800" b="0" i="0" u="none" strike="noStrike" baseline="0" dirty="0">
                <a:latin typeface="Arial" panose="020B0604020202020204" pitchFamily="34" charset="0"/>
                <a:cs typeface="Arial" panose="020B0604020202020204" pitchFamily="34" charset="0"/>
              </a:rPr>
              <a:t>Texts are always unavoidably political, biased and personal. That’s what makes them interesting — as well as challenging to use and interpret. </a:t>
            </a:r>
          </a:p>
          <a:p>
            <a:pPr marL="285750" indent="-285750" algn="l">
              <a:buFont typeface="Arial" panose="020B0604020202020204" pitchFamily="34" charset="0"/>
              <a:buChar char="•"/>
            </a:pPr>
            <a:r>
              <a:rPr lang="en-GB" sz="1800" dirty="0">
                <a:latin typeface="Arial" panose="020B0604020202020204" pitchFamily="34" charset="0"/>
                <a:cs typeface="Arial" panose="020B0604020202020204" pitchFamily="34" charset="0"/>
              </a:rPr>
              <a:t>T</a:t>
            </a:r>
            <a:r>
              <a:rPr lang="en-GB" sz="1800" b="0" i="0" u="none" strike="noStrike" baseline="0" dirty="0">
                <a:latin typeface="Arial" panose="020B0604020202020204" pitchFamily="34" charset="0"/>
                <a:cs typeface="Arial" panose="020B0604020202020204" pitchFamily="34" charset="0"/>
              </a:rPr>
              <a:t>extual analysis almost always involves some level of subjective interpretation, which can affect the reliability and validity of the results and conclusions. It’s important to acknowledge this if you do use the technique in your NEA.</a:t>
            </a:r>
          </a:p>
          <a:p>
            <a:endParaRPr lang="en-GB" sz="2000" dirty="0"/>
          </a:p>
        </p:txBody>
      </p:sp>
      <p:sp>
        <p:nvSpPr>
          <p:cNvPr id="3" name="Footer Placeholder 3">
            <a:extLst>
              <a:ext uri="{FF2B5EF4-FFF2-40B4-BE49-F238E27FC236}">
                <a16:creationId xmlns:a16="http://schemas.microsoft.com/office/drawing/2014/main" id="{975F7439-FD23-CD21-A83A-8AAD859BB2BD}"/>
              </a:ext>
            </a:extLst>
          </p:cNvPr>
          <p:cNvSpPr>
            <a:spLocks noGrp="1"/>
          </p:cNvSpPr>
          <p:nvPr>
            <p:ph type="ftr" sz="quarter" idx="11"/>
          </p:nvPr>
        </p:nvSpPr>
        <p:spPr>
          <a:xfrm>
            <a:off x="318977" y="6031353"/>
            <a:ext cx="3033823" cy="561600"/>
          </a:xfrm>
        </p:spPr>
        <p:txBody>
          <a:bodyPr/>
          <a:lstStyle/>
          <a:p>
            <a:r>
              <a:rPr lang="en-US" dirty="0"/>
              <a:t>Hodder &amp; Stoughton © 2023</a:t>
            </a:r>
          </a:p>
        </p:txBody>
      </p:sp>
    </p:spTree>
    <p:extLst>
      <p:ext uri="{BB962C8B-B14F-4D97-AF65-F5344CB8AC3E}">
        <p14:creationId xmlns:p14="http://schemas.microsoft.com/office/powerpoint/2010/main" val="219699167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4323" y="1243361"/>
            <a:ext cx="7172377" cy="923330"/>
          </a:xfrm>
          <a:prstGeom prst="rect">
            <a:avLst/>
          </a:prstGeom>
          <a:ln w="12700" cmpd="sng">
            <a:solidFill>
              <a:schemeClr val="tx1"/>
            </a:solidFill>
          </a:ln>
        </p:spPr>
        <p:txBody>
          <a:bodyPr wrap="square">
            <a:spAutoFit/>
          </a:bodyPr>
          <a:lstStyle/>
          <a:p>
            <a:pPr>
              <a:defRPr/>
            </a:pPr>
            <a:r>
              <a:rPr lang="en-US" dirty="0">
                <a:latin typeface="Arial" panose="020B0604020202020204" pitchFamily="34" charset="0"/>
                <a:cs typeface="Arial" panose="020B0604020202020204" pitchFamily="34" charset="0"/>
              </a:rPr>
              <a:t>This resource is part of </a:t>
            </a:r>
            <a:r>
              <a:rPr lang="en-US" cap="small" dirty="0">
                <a:latin typeface="Arial" panose="020B0604020202020204" pitchFamily="34" charset="0"/>
                <a:cs typeface="Arial" panose="020B0604020202020204" pitchFamily="34" charset="0"/>
              </a:rPr>
              <a:t>Geography Review</a:t>
            </a:r>
            <a:r>
              <a:rPr lang="en-US" dirty="0">
                <a:latin typeface="Arial" panose="020B0604020202020204" pitchFamily="34" charset="0"/>
                <a:cs typeface="Arial" panose="020B0604020202020204" pitchFamily="34" charset="0"/>
              </a:rPr>
              <a:t>, a magazine written for A-level students by subject experts. To subscribe to the full magazine go to:  </a:t>
            </a:r>
            <a:r>
              <a:rPr lang="en-US" u="sng" dirty="0">
                <a:solidFill>
                  <a:srgbClr val="0000FF"/>
                </a:solidFill>
                <a:latin typeface="Arial" panose="020B0604020202020204" pitchFamily="34" charset="0"/>
                <a:cs typeface="Arial" panose="020B0604020202020204" pitchFamily="34" charset="0"/>
                <a:hlinkClick r:id="rId2"/>
              </a:rPr>
              <a:t>http://www.hoddereducation.co.uk/geographyreview</a:t>
            </a:r>
            <a:endParaRPr lang="en-US" u="sng" dirty="0">
              <a:solidFill>
                <a:srgbClr val="0000FF"/>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B297F668-AD9C-4048-83C7-F99365A17B5F}"/>
              </a:ext>
            </a:extLst>
          </p:cNvPr>
          <p:cNvSpPr>
            <a:spLocks noGrp="1"/>
          </p:cNvSpPr>
          <p:nvPr>
            <p:ph type="ftr" sz="quarter" idx="11"/>
          </p:nvPr>
        </p:nvSpPr>
        <p:spPr>
          <a:xfrm>
            <a:off x="318977" y="6031353"/>
            <a:ext cx="3033823" cy="561600"/>
          </a:xfrm>
        </p:spPr>
        <p:txBody>
          <a:bodyPr/>
          <a:lstStyle/>
          <a:p>
            <a:r>
              <a:rPr lang="en-US" dirty="0"/>
              <a:t>Hodder &amp; Stoughton © 2023</a:t>
            </a:r>
          </a:p>
        </p:txBody>
      </p:sp>
      <p:sp>
        <p:nvSpPr>
          <p:cNvPr id="2" name="TextBox 1">
            <a:extLst>
              <a:ext uri="{FF2B5EF4-FFF2-40B4-BE49-F238E27FC236}">
                <a16:creationId xmlns:a16="http://schemas.microsoft.com/office/drawing/2014/main" id="{F5A2E03F-9E5C-9140-9BCC-3CCAFC223B37}"/>
              </a:ext>
            </a:extLst>
          </p:cNvPr>
          <p:cNvSpPr txBox="1"/>
          <p:nvPr/>
        </p:nvSpPr>
        <p:spPr>
          <a:xfrm>
            <a:off x="532267" y="3089628"/>
            <a:ext cx="3489399"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Some figures in this presentation appear in David Holmes’ article in </a:t>
            </a:r>
            <a:r>
              <a:rPr lang="en-US" cap="small" dirty="0">
                <a:latin typeface="Arial" panose="020B0604020202020204" pitchFamily="34" charset="0"/>
                <a:cs typeface="Arial" panose="020B0604020202020204" pitchFamily="34" charset="0"/>
              </a:rPr>
              <a:t>Geography Review</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Volume</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36, Number 4. Other figures are sourced from </a:t>
            </a:r>
            <a:r>
              <a:rPr lang="en-US" i="1" dirty="0">
                <a:latin typeface="Arial" panose="020B0604020202020204" pitchFamily="34" charset="0"/>
                <a:cs typeface="Arial" panose="020B0604020202020204" pitchFamily="34" charset="0"/>
              </a:rPr>
              <a:t>Changing Places </a:t>
            </a:r>
            <a:r>
              <a:rPr lang="en-US" dirty="0">
                <a:latin typeface="Arial" panose="020B0604020202020204" pitchFamily="34" charset="0"/>
                <a:cs typeface="Arial" panose="020B0604020202020204" pitchFamily="34" charset="0"/>
              </a:rPr>
              <a:t>(A-level geography Topic Master)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Photograph in slide 11 used with permission of Simon Oakes.</a:t>
            </a:r>
          </a:p>
        </p:txBody>
      </p:sp>
      <p:pic>
        <p:nvPicPr>
          <p:cNvPr id="5" name="Picture 4">
            <a:extLst>
              <a:ext uri="{FF2B5EF4-FFF2-40B4-BE49-F238E27FC236}">
                <a16:creationId xmlns:a16="http://schemas.microsoft.com/office/drawing/2014/main" id="{A2F0624B-A9F8-960B-AB26-323CE0627FE4}"/>
              </a:ext>
            </a:extLst>
          </p:cNvPr>
          <p:cNvPicPr>
            <a:picLocks noChangeAspect="1"/>
          </p:cNvPicPr>
          <p:nvPr/>
        </p:nvPicPr>
        <p:blipFill>
          <a:blip r:embed="rId3"/>
          <a:stretch>
            <a:fillRect/>
          </a:stretch>
        </p:blipFill>
        <p:spPr>
          <a:xfrm>
            <a:off x="4300511" y="2455036"/>
            <a:ext cx="3042773" cy="3948061"/>
          </a:xfrm>
          <a:prstGeom prst="rect">
            <a:avLst/>
          </a:prstGeom>
        </p:spPr>
      </p:pic>
    </p:spTree>
    <p:extLst>
      <p:ext uri="{BB962C8B-B14F-4D97-AF65-F5344CB8AC3E}">
        <p14:creationId xmlns:p14="http://schemas.microsoft.com/office/powerpoint/2010/main" val="79603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terms</a:t>
            </a:r>
            <a:br>
              <a:rPr lang="en-GB" dirty="0"/>
            </a:b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27407711"/>
              </p:ext>
            </p:extLst>
          </p:nvPr>
        </p:nvGraphicFramePr>
        <p:xfrm>
          <a:off x="318977" y="1208637"/>
          <a:ext cx="8528050" cy="4053233"/>
        </p:xfrm>
        <a:graphic>
          <a:graphicData uri="http://schemas.openxmlformats.org/drawingml/2006/table">
            <a:tbl>
              <a:tblPr bandRow="1">
                <a:tableStyleId>{5C22544A-7EE6-4342-B048-85BDC9FD1C3A}</a:tableStyleId>
              </a:tblPr>
              <a:tblGrid>
                <a:gridCol w="2275945">
                  <a:extLst>
                    <a:ext uri="{9D8B030D-6E8A-4147-A177-3AD203B41FA5}">
                      <a16:colId xmlns:a16="http://schemas.microsoft.com/office/drawing/2014/main" val="20000"/>
                    </a:ext>
                  </a:extLst>
                </a:gridCol>
                <a:gridCol w="6252105">
                  <a:extLst>
                    <a:ext uri="{9D8B030D-6E8A-4147-A177-3AD203B41FA5}">
                      <a16:colId xmlns:a16="http://schemas.microsoft.com/office/drawing/2014/main" val="20001"/>
                    </a:ext>
                  </a:extLst>
                </a:gridCol>
              </a:tblGrid>
              <a:tr h="10011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dirty="0">
                          <a:latin typeface="Arial" panose="020B0604020202020204" pitchFamily="34" charset="0"/>
                          <a:cs typeface="Arial" panose="020B0604020202020204" pitchFamily="34" charset="0"/>
                        </a:rPr>
                        <a:t>Place representation</a:t>
                      </a:r>
                    </a:p>
                  </a:txBody>
                  <a:tcPr/>
                </a:tc>
                <a:tc>
                  <a:txBody>
                    <a:bodyPr/>
                    <a:lstStyle/>
                    <a:p>
                      <a:r>
                        <a:rPr lang="en-GB" sz="1800" b="0" i="0" u="none" strike="noStrike" kern="1200" baseline="0" dirty="0">
                          <a:solidFill>
                            <a:schemeClr val="dk1"/>
                          </a:solidFill>
                          <a:latin typeface="Arial" panose="020B0604020202020204" pitchFamily="34" charset="0"/>
                          <a:ea typeface="+mn-ea"/>
                          <a:cs typeface="Arial" panose="020B0604020202020204" pitchFamily="34" charset="0"/>
                        </a:rPr>
                        <a:t>The diverse ways in which places are portrayed in different kinds of media and texts, ranging from films to personal photographs and diaries. </a:t>
                      </a:r>
                      <a:endParaRPr lang="en-GB"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0"/>
                  </a:ext>
                </a:extLst>
              </a:tr>
              <a:tr h="1589030">
                <a:tc>
                  <a:txBody>
                    <a:bodyPr/>
                    <a:lstStyle/>
                    <a:p>
                      <a:r>
                        <a:rPr lang="en-GB" sz="2000" b="1" dirty="0">
                          <a:latin typeface="Arial" panose="020B0604020202020204" pitchFamily="34" charset="0"/>
                          <a:cs typeface="Arial" panose="020B0604020202020204" pitchFamily="34" charset="0"/>
                        </a:rPr>
                        <a:t>Text</a:t>
                      </a:r>
                    </a:p>
                  </a:txBody>
                  <a:tcPr/>
                </a:tc>
                <a:tc>
                  <a:txBody>
                    <a:bodyPr/>
                    <a:lstStyle/>
                    <a:p>
                      <a:r>
                        <a:rPr lang="en-GB" sz="1800" b="0" i="0" u="none" strike="noStrike" kern="1200" baseline="0" dirty="0">
                          <a:solidFill>
                            <a:schemeClr val="dk1"/>
                          </a:solidFill>
                          <a:latin typeface="Arial" panose="020B0604020202020204" pitchFamily="34" charset="0"/>
                          <a:ea typeface="+mn-ea"/>
                          <a:cs typeface="Arial" panose="020B0604020202020204" pitchFamily="34" charset="0"/>
                        </a:rPr>
                        <a:t>Any culturally-produced representation of something</a:t>
                      </a:r>
                    </a:p>
                    <a:p>
                      <a:r>
                        <a:rPr lang="en-GB" sz="1800" b="0" i="0" u="none" strike="noStrike" kern="1200" baseline="0" dirty="0">
                          <a:solidFill>
                            <a:schemeClr val="dk1"/>
                          </a:solidFill>
                          <a:latin typeface="Arial" panose="020B0604020202020204" pitchFamily="34" charset="0"/>
                          <a:ea typeface="+mn-ea"/>
                          <a:cs typeface="Arial" panose="020B0604020202020204" pitchFamily="34" charset="0"/>
                        </a:rPr>
                        <a:t>which is considered to contain meaning. The word can refer to a range of qualitative data sources that include – among other things – television, films, music and other sounds, diaries, newspapers, art, cartoons and photographs.</a:t>
                      </a:r>
                      <a:endParaRPr lang="en-GB"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r h="9931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dirty="0">
                          <a:latin typeface="Arial" panose="020B0604020202020204" pitchFamily="34" charset="0"/>
                          <a:cs typeface="Arial" panose="020B0604020202020204" pitchFamily="34" charset="0"/>
                        </a:rPr>
                        <a:t>Formal and informal texts</a:t>
                      </a:r>
                    </a:p>
                    <a:p>
                      <a:endParaRPr lang="en-GB" sz="2000" b="1" dirty="0">
                        <a:latin typeface="Arial" panose="020B0604020202020204" pitchFamily="34" charset="0"/>
                        <a:cs typeface="Arial" panose="020B0604020202020204" pitchFamily="34" charset="0"/>
                      </a:endParaRPr>
                    </a:p>
                  </a:txBody>
                  <a:tcPr/>
                </a:tc>
                <a:tc>
                  <a:txBody>
                    <a:bodyPr/>
                    <a:lstStyle/>
                    <a:p>
                      <a:pPr algn="l"/>
                      <a:r>
                        <a:rPr lang="en-GB" sz="1800" b="0" i="1" u="none" strike="noStrike" baseline="0" dirty="0">
                          <a:solidFill>
                            <a:srgbClr val="000000"/>
                          </a:solidFill>
                          <a:latin typeface="Arial" panose="020B0604020202020204" pitchFamily="34" charset="0"/>
                          <a:cs typeface="Arial" panose="020B0604020202020204" pitchFamily="34" charset="0"/>
                        </a:rPr>
                        <a:t>Formal</a:t>
                      </a:r>
                      <a:r>
                        <a:rPr lang="en-GB" sz="1800" b="0" i="0" u="none" strike="noStrike" baseline="0" dirty="0">
                          <a:solidFill>
                            <a:srgbClr val="000000"/>
                          </a:solidFill>
                          <a:latin typeface="Arial" panose="020B0604020202020204" pitchFamily="34" charset="0"/>
                          <a:cs typeface="Arial" panose="020B0604020202020204" pitchFamily="34" charset="0"/>
                        </a:rPr>
                        <a:t> texts are produced by political, social and cultural</a:t>
                      </a:r>
                    </a:p>
                    <a:p>
                      <a:pPr algn="l"/>
                      <a:r>
                        <a:rPr lang="en-GB" sz="1800" b="0" i="0" u="none" strike="noStrike" baseline="0" dirty="0">
                          <a:solidFill>
                            <a:srgbClr val="000000"/>
                          </a:solidFill>
                          <a:latin typeface="Arial" panose="020B0604020202020204" pitchFamily="34" charset="0"/>
                          <a:cs typeface="Arial" panose="020B0604020202020204" pitchFamily="34" charset="0"/>
                        </a:rPr>
                        <a:t>agencies (including local government and tourist boards), along with large businesses; </a:t>
                      </a:r>
                      <a:r>
                        <a:rPr lang="en-GB" sz="1800" b="0" i="1" u="none" strike="noStrike" baseline="0" dirty="0">
                          <a:solidFill>
                            <a:srgbClr val="000000"/>
                          </a:solidFill>
                          <a:latin typeface="Arial" panose="020B0604020202020204" pitchFamily="34" charset="0"/>
                          <a:cs typeface="Arial" panose="020B0604020202020204" pitchFamily="34" charset="0"/>
                        </a:rPr>
                        <a:t>informal</a:t>
                      </a:r>
                      <a:r>
                        <a:rPr lang="en-GB" sz="1800" b="0" i="0" u="none" strike="noStrike" baseline="0" dirty="0">
                          <a:solidFill>
                            <a:srgbClr val="000000"/>
                          </a:solidFill>
                          <a:latin typeface="Arial" panose="020B0604020202020204" pitchFamily="34" charset="0"/>
                          <a:cs typeface="Arial" panose="020B0604020202020204" pitchFamily="34" charset="0"/>
                        </a:rPr>
                        <a:t> texts are produced by individuals or small groups of people working outside of formal sector institutions. </a:t>
                      </a:r>
                      <a:endParaRPr lang="en-GB" sz="1800" b="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8" name="Rectangle 7"/>
          <p:cNvSpPr/>
          <p:nvPr/>
        </p:nvSpPr>
        <p:spPr>
          <a:xfrm>
            <a:off x="2608016" y="1208637"/>
            <a:ext cx="6217007" cy="4053233"/>
          </a:xfrm>
          <a:prstGeom prst="rect">
            <a:avLst/>
          </a:prstGeom>
          <a:solidFill>
            <a:schemeClr val="bg2"/>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Do you know what these terms mean? </a:t>
            </a:r>
          </a:p>
          <a:p>
            <a:pPr algn="ctr"/>
            <a:r>
              <a:rPr lang="en-GB" sz="3200" b="1" dirty="0">
                <a:latin typeface="Arial" panose="020B0604020202020204" pitchFamily="34" charset="0"/>
                <a:cs typeface="Arial" panose="020B0604020202020204" pitchFamily="34" charset="0"/>
              </a:rPr>
              <a:t>Click to reveal the definitions </a:t>
            </a:r>
          </a:p>
        </p:txBody>
      </p:sp>
      <p:sp>
        <p:nvSpPr>
          <p:cNvPr id="3" name="Footer Placeholder 3">
            <a:extLst>
              <a:ext uri="{FF2B5EF4-FFF2-40B4-BE49-F238E27FC236}">
                <a16:creationId xmlns:a16="http://schemas.microsoft.com/office/drawing/2014/main" id="{B5ACBF1B-8884-2D6C-A526-2965931E6368}"/>
              </a:ext>
            </a:extLst>
          </p:cNvPr>
          <p:cNvSpPr>
            <a:spLocks noGrp="1"/>
          </p:cNvSpPr>
          <p:nvPr>
            <p:ph type="ftr" sz="quarter" idx="11"/>
          </p:nvPr>
        </p:nvSpPr>
        <p:spPr>
          <a:xfrm>
            <a:off x="318977" y="6031353"/>
            <a:ext cx="3033823" cy="561600"/>
          </a:xfrm>
        </p:spPr>
        <p:txBody>
          <a:bodyPr/>
          <a:lstStyle/>
          <a:p>
            <a:r>
              <a:rPr lang="en-US" dirty="0"/>
              <a:t>Hodder &amp; Stoughton © 2023</a:t>
            </a:r>
          </a:p>
        </p:txBody>
      </p:sp>
    </p:spTree>
    <p:extLst>
      <p:ext uri="{BB962C8B-B14F-4D97-AF65-F5344CB8AC3E}">
        <p14:creationId xmlns:p14="http://schemas.microsoft.com/office/powerpoint/2010/main" val="948053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1212568-2FF7-C99A-AAD3-A32545C284DB}"/>
              </a:ext>
            </a:extLst>
          </p:cNvPr>
          <p:cNvSpPr>
            <a:spLocks noGrp="1"/>
          </p:cNvSpPr>
          <p:nvPr>
            <p:ph type="title"/>
          </p:nvPr>
        </p:nvSpPr>
        <p:spPr/>
        <p:txBody>
          <a:bodyPr>
            <a:normAutofit/>
          </a:bodyPr>
          <a:lstStyle/>
          <a:p>
            <a:r>
              <a:rPr lang="en-GB" dirty="0"/>
              <a:t>What is a text?</a:t>
            </a:r>
            <a:br>
              <a:rPr lang="en-GB" dirty="0"/>
            </a:br>
            <a:endParaRPr lang="en-GB" dirty="0"/>
          </a:p>
        </p:txBody>
      </p:sp>
      <p:sp>
        <p:nvSpPr>
          <p:cNvPr id="7" name="Content Placeholder 2"/>
          <p:cNvSpPr>
            <a:spLocks noGrp="1"/>
          </p:cNvSpPr>
          <p:nvPr>
            <p:ph idx="1"/>
          </p:nvPr>
        </p:nvSpPr>
        <p:spPr>
          <a:xfrm>
            <a:off x="318977" y="1227667"/>
            <a:ext cx="4710223" cy="5499100"/>
          </a:xfrm>
        </p:spPr>
        <p:txBody>
          <a:bodyPr>
            <a:normAutofit fontScale="70000" lnSpcReduction="20000"/>
          </a:bodyPr>
          <a:lstStyle/>
          <a:p>
            <a:pPr marL="285750" indent="-285750">
              <a:lnSpc>
                <a:spcPct val="120000"/>
              </a:lnSpc>
              <a:buFont typeface="Arial" panose="020B0604020202020204" pitchFamily="34" charset="0"/>
              <a:buChar char="•"/>
            </a:pPr>
            <a:r>
              <a:rPr lang="en-GB" sz="2200" cap="small" dirty="0"/>
              <a:t>Geography Review </a:t>
            </a:r>
            <a:r>
              <a:rPr lang="en-GB" sz="2200" dirty="0">
                <a:latin typeface="+mj-lt"/>
              </a:rPr>
              <a:t>Volume </a:t>
            </a:r>
            <a:r>
              <a:rPr lang="en-GB" sz="2200" dirty="0"/>
              <a:t>36, Number 4 (April 2023) explores the technique of </a:t>
            </a:r>
            <a:r>
              <a:rPr lang="en-GB" sz="2200" b="1" dirty="0"/>
              <a:t>textual analysis</a:t>
            </a:r>
            <a:r>
              <a:rPr lang="en-GB" sz="2200" dirty="0"/>
              <a:t>.</a:t>
            </a:r>
          </a:p>
          <a:p>
            <a:pPr marL="285750" indent="-285750">
              <a:lnSpc>
                <a:spcPct val="120000"/>
              </a:lnSpc>
              <a:buFont typeface="Arial" panose="020B0604020202020204" pitchFamily="34" charset="0"/>
              <a:buChar char="•"/>
            </a:pPr>
            <a:r>
              <a:rPr lang="en-GB" sz="2200" dirty="0"/>
              <a:t>A text is a piece of </a:t>
            </a:r>
            <a:r>
              <a:rPr lang="en-GB" sz="2200" b="1" dirty="0"/>
              <a:t>writing</a:t>
            </a:r>
            <a:r>
              <a:rPr lang="en-GB" sz="2200" dirty="0"/>
              <a:t>, such as a book, a magazine article or a social media post. </a:t>
            </a:r>
          </a:p>
          <a:p>
            <a:pPr marL="285750" indent="-285750">
              <a:lnSpc>
                <a:spcPct val="120000"/>
              </a:lnSpc>
              <a:buFont typeface="Arial" panose="020B0604020202020204" pitchFamily="34" charset="0"/>
              <a:buChar char="•"/>
            </a:pPr>
            <a:r>
              <a:rPr lang="en-GB" sz="2200" dirty="0"/>
              <a:t>A text can also be any </a:t>
            </a:r>
            <a:r>
              <a:rPr lang="en-GB" sz="2200" b="1" dirty="0"/>
              <a:t>object</a:t>
            </a:r>
            <a:r>
              <a:rPr lang="en-GB" sz="2200" dirty="0"/>
              <a:t> whose meaning and significance you want to interpret: a film, a piece of music, an image, even a map.</a:t>
            </a:r>
          </a:p>
          <a:p>
            <a:pPr marL="285750" indent="-285750">
              <a:lnSpc>
                <a:spcPct val="120000"/>
              </a:lnSpc>
              <a:buFont typeface="Arial" panose="020B0604020202020204" pitchFamily="34" charset="0"/>
              <a:buChar char="•"/>
            </a:pPr>
            <a:r>
              <a:rPr lang="en-GB" sz="2200" dirty="0"/>
              <a:t>Older texts are sometimes described as </a:t>
            </a:r>
            <a:r>
              <a:rPr lang="en-GB" sz="2200" b="1" dirty="0"/>
              <a:t>analogue</a:t>
            </a:r>
            <a:r>
              <a:rPr lang="en-GB" sz="2200" dirty="0"/>
              <a:t> data (for example, a printed book or vinyl record) and may be stored physically in libraries.</a:t>
            </a:r>
          </a:p>
          <a:p>
            <a:pPr marL="285750" indent="-285750">
              <a:lnSpc>
                <a:spcPct val="120000"/>
              </a:lnSpc>
              <a:buFont typeface="Arial" panose="020B0604020202020204" pitchFamily="34" charset="0"/>
              <a:buChar char="•"/>
            </a:pPr>
            <a:r>
              <a:rPr lang="en-GB" sz="2200" dirty="0"/>
              <a:t>More recent texts are typically </a:t>
            </a:r>
            <a:r>
              <a:rPr lang="en-GB" sz="2200" b="1" dirty="0"/>
              <a:t>digital</a:t>
            </a:r>
            <a:r>
              <a:rPr lang="en-GB" sz="2200" dirty="0"/>
              <a:t> data: these representations of life are created on a computer or phone and uploaded to an online platform. </a:t>
            </a:r>
          </a:p>
          <a:p>
            <a:pPr marL="285750" indent="-285750">
              <a:lnSpc>
                <a:spcPct val="120000"/>
              </a:lnSpc>
              <a:buFont typeface="Arial" panose="020B0604020202020204" pitchFamily="34" charset="0"/>
              <a:buChar char="•"/>
            </a:pPr>
            <a:r>
              <a:rPr lang="en-GB" sz="2200" dirty="0"/>
              <a:t>When depth interviews are carried out as part of primary data collection, the </a:t>
            </a:r>
            <a:r>
              <a:rPr lang="en-GB" sz="2200" b="1" dirty="0"/>
              <a:t>transcript</a:t>
            </a:r>
            <a:r>
              <a:rPr lang="en-GB" sz="2200" dirty="0"/>
              <a:t> (record of the interview) can also be described as a text.</a:t>
            </a:r>
          </a:p>
          <a:p>
            <a:pPr lvl="0"/>
            <a:endParaRPr lang="en-GB" dirty="0"/>
          </a:p>
        </p:txBody>
      </p:sp>
      <p:pic>
        <p:nvPicPr>
          <p:cNvPr id="3" name="Picture 2">
            <a:extLst>
              <a:ext uri="{FF2B5EF4-FFF2-40B4-BE49-F238E27FC236}">
                <a16:creationId xmlns:a16="http://schemas.microsoft.com/office/drawing/2014/main" id="{1A802A8A-75AD-607F-15F8-34F42A554006}"/>
              </a:ext>
            </a:extLst>
          </p:cNvPr>
          <p:cNvPicPr>
            <a:picLocks noChangeAspect="1"/>
          </p:cNvPicPr>
          <p:nvPr/>
        </p:nvPicPr>
        <p:blipFill>
          <a:blip r:embed="rId2"/>
          <a:stretch>
            <a:fillRect/>
          </a:stretch>
        </p:blipFill>
        <p:spPr>
          <a:xfrm rot="299472">
            <a:off x="5270500" y="1325031"/>
            <a:ext cx="3439629" cy="4326467"/>
          </a:xfrm>
          <a:prstGeom prst="rect">
            <a:avLst/>
          </a:prstGeom>
          <a:ln>
            <a:noFill/>
          </a:ln>
          <a:effectLst>
            <a:outerShdw blurRad="292100" dist="139700" dir="2700000" algn="tl" rotWithShape="0">
              <a:srgbClr val="333333">
                <a:alpha val="65000"/>
              </a:srgbClr>
            </a:outerShdw>
          </a:effectLst>
        </p:spPr>
      </p:pic>
      <p:sp>
        <p:nvSpPr>
          <p:cNvPr id="2" name="Footer Placeholder 3">
            <a:extLst>
              <a:ext uri="{FF2B5EF4-FFF2-40B4-BE49-F238E27FC236}">
                <a16:creationId xmlns:a16="http://schemas.microsoft.com/office/drawing/2014/main" id="{7629BFCE-C9BE-68A0-0692-11F23167F1AA}"/>
              </a:ext>
            </a:extLst>
          </p:cNvPr>
          <p:cNvSpPr>
            <a:spLocks noGrp="1"/>
          </p:cNvSpPr>
          <p:nvPr>
            <p:ph type="ftr" sz="quarter" idx="11"/>
          </p:nvPr>
        </p:nvSpPr>
        <p:spPr>
          <a:xfrm>
            <a:off x="318977" y="6031353"/>
            <a:ext cx="3033823" cy="561600"/>
          </a:xfrm>
        </p:spPr>
        <p:txBody>
          <a:bodyPr/>
          <a:lstStyle/>
          <a:p>
            <a:r>
              <a:rPr lang="en-US" dirty="0"/>
              <a:t>Hodder &amp; Stoughton © 2023</a:t>
            </a:r>
          </a:p>
        </p:txBody>
      </p:sp>
    </p:spTree>
    <p:extLst>
      <p:ext uri="{BB962C8B-B14F-4D97-AF65-F5344CB8AC3E}">
        <p14:creationId xmlns:p14="http://schemas.microsoft.com/office/powerpoint/2010/main" val="161454722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B18E-8C49-7A56-1AF1-6F673A01D20F}"/>
              </a:ext>
            </a:extLst>
          </p:cNvPr>
          <p:cNvSpPr txBox="1">
            <a:spLocks/>
          </p:cNvSpPr>
          <p:nvPr/>
        </p:nvSpPr>
        <p:spPr>
          <a:xfrm>
            <a:off x="318977" y="274638"/>
            <a:ext cx="5323942" cy="1188000"/>
          </a:xfrm>
          <a:prstGeom prst="rect">
            <a:avLst/>
          </a:prstGeom>
        </p:spPr>
        <p:txBody>
          <a:bodyPr vert="horz" lIns="0" tIns="0" rIns="0" bIns="0" rtlCol="0" anchor="ctr">
            <a:normAutofit/>
          </a:bodyPr>
          <a:lstStyle>
            <a:lvl1pPr algn="l" defTabSz="457200" rtl="0" eaLnBrk="1" latinLnBrk="0" hangingPunct="1">
              <a:spcBef>
                <a:spcPct val="0"/>
              </a:spcBef>
              <a:buNone/>
              <a:defRPr sz="3200" kern="1200">
                <a:solidFill>
                  <a:srgbClr val="00599A"/>
                </a:solidFill>
                <a:latin typeface="Arial"/>
                <a:ea typeface="+mj-ea"/>
                <a:cs typeface="Arial"/>
              </a:defRPr>
            </a:lvl1pPr>
          </a:lstStyle>
          <a:p>
            <a:r>
              <a:rPr lang="en-GB" dirty="0"/>
              <a:t>Types of text</a:t>
            </a:r>
          </a:p>
          <a:p>
            <a:endParaRPr lang="en-GB" dirty="0"/>
          </a:p>
        </p:txBody>
      </p:sp>
      <p:sp>
        <p:nvSpPr>
          <p:cNvPr id="4" name="Rounded Rectangular Callout 6">
            <a:extLst>
              <a:ext uri="{FF2B5EF4-FFF2-40B4-BE49-F238E27FC236}">
                <a16:creationId xmlns:a16="http://schemas.microsoft.com/office/drawing/2014/main" id="{1CA874D9-8F65-E50F-7E1C-AC0FC460A43D}"/>
              </a:ext>
            </a:extLst>
          </p:cNvPr>
          <p:cNvSpPr/>
          <p:nvPr/>
        </p:nvSpPr>
        <p:spPr>
          <a:xfrm>
            <a:off x="118978" y="1054100"/>
            <a:ext cx="2652823" cy="5306711"/>
          </a:xfrm>
          <a:prstGeom prst="wedgeRoundRectCallout">
            <a:avLst>
              <a:gd name="adj1" fmla="val 43226"/>
              <a:gd name="adj2" fmla="val 54396"/>
              <a:gd name="adj3" fmla="val 16667"/>
            </a:avLst>
          </a:prstGeom>
          <a:solidFill>
            <a:schemeClr val="bg1">
              <a:lumMod val="95000"/>
            </a:schemeClr>
          </a:solidFill>
          <a:ln>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GB" b="1" dirty="0">
                <a:latin typeface="Arial" panose="020B0604020202020204" pitchFamily="34" charset="0"/>
                <a:cs typeface="Arial" panose="020B0604020202020204" pitchFamily="34" charset="0"/>
              </a:rPr>
              <a:t>Class activity</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table explores five possible types of text a geographer might make use of when carrying out research.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Working in pairs, choose </a:t>
            </a:r>
            <a:r>
              <a:rPr lang="en-GB" sz="1600" b="1" dirty="0">
                <a:latin typeface="Arial" panose="020B0604020202020204" pitchFamily="34" charset="0"/>
                <a:cs typeface="Arial" panose="020B0604020202020204" pitchFamily="34" charset="0"/>
              </a:rPr>
              <a:t>one</a:t>
            </a:r>
            <a:r>
              <a:rPr lang="en-GB" sz="1600" dirty="0">
                <a:latin typeface="Arial" panose="020B0604020202020204" pitchFamily="34" charset="0"/>
                <a:cs typeface="Arial" panose="020B0604020202020204" pitchFamily="34" charset="0"/>
              </a:rPr>
              <a:t> of the examples and evaluate its possible uses.</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Think about:</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topics you might be investigating</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possible strengths and weaknesses of your chosen type of text from the table</a:t>
            </a:r>
          </a:p>
        </p:txBody>
      </p:sp>
      <p:pic>
        <p:nvPicPr>
          <p:cNvPr id="6" name="Picture 5">
            <a:extLst>
              <a:ext uri="{FF2B5EF4-FFF2-40B4-BE49-F238E27FC236}">
                <a16:creationId xmlns:a16="http://schemas.microsoft.com/office/drawing/2014/main" id="{07491CE6-3966-6B16-5366-C96F957FD246}"/>
              </a:ext>
            </a:extLst>
          </p:cNvPr>
          <p:cNvPicPr>
            <a:picLocks noChangeAspect="1"/>
          </p:cNvPicPr>
          <p:nvPr/>
        </p:nvPicPr>
        <p:blipFill>
          <a:blip r:embed="rId2"/>
          <a:stretch>
            <a:fillRect/>
          </a:stretch>
        </p:blipFill>
        <p:spPr>
          <a:xfrm>
            <a:off x="2937066" y="1134534"/>
            <a:ext cx="6178058" cy="4711699"/>
          </a:xfrm>
          <a:prstGeom prst="rect">
            <a:avLst/>
          </a:prstGeom>
        </p:spPr>
      </p:pic>
    </p:spTree>
    <p:extLst>
      <p:ext uri="{BB962C8B-B14F-4D97-AF65-F5344CB8AC3E}">
        <p14:creationId xmlns:p14="http://schemas.microsoft.com/office/powerpoint/2010/main" val="1923552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76" y="274638"/>
            <a:ext cx="4831093" cy="1188000"/>
          </a:xfrm>
        </p:spPr>
        <p:txBody>
          <a:bodyPr>
            <a:normAutofit/>
          </a:bodyPr>
          <a:lstStyle/>
          <a:p>
            <a:r>
              <a:rPr lang="en-GB" dirty="0"/>
              <a:t>Formal or informal texts?</a:t>
            </a:r>
            <a:br>
              <a:rPr lang="en-GB" dirty="0"/>
            </a:br>
            <a:endParaRPr lang="en-GB" dirty="0"/>
          </a:p>
        </p:txBody>
      </p:sp>
      <p:sp>
        <p:nvSpPr>
          <p:cNvPr id="8" name="TextBox 7">
            <a:extLst>
              <a:ext uri="{FF2B5EF4-FFF2-40B4-BE49-F238E27FC236}">
                <a16:creationId xmlns:a16="http://schemas.microsoft.com/office/drawing/2014/main" id="{5A5C1E8A-8DA6-BD8B-87CF-04FCA151343E}"/>
              </a:ext>
            </a:extLst>
          </p:cNvPr>
          <p:cNvSpPr txBox="1"/>
          <p:nvPr/>
        </p:nvSpPr>
        <p:spPr>
          <a:xfrm>
            <a:off x="360571" y="1154017"/>
            <a:ext cx="8566791" cy="4401205"/>
          </a:xfrm>
          <a:prstGeom prst="rect">
            <a:avLst/>
          </a:prstGeom>
          <a:noFill/>
        </p:spPr>
        <p:txBody>
          <a:bodyPr wrap="square">
            <a:spAutoFit/>
          </a:bodyPr>
          <a:lstStyle/>
          <a:p>
            <a:pPr algn="l"/>
            <a:r>
              <a:rPr lang="en-GB" sz="2000" b="0" i="0" u="none" strike="noStrike" baseline="0" dirty="0">
                <a:solidFill>
                  <a:srgbClr val="000000"/>
                </a:solidFill>
                <a:latin typeface="Arial" panose="020B0604020202020204" pitchFamily="34" charset="0"/>
                <a:cs typeface="Arial" panose="020B0604020202020204" pitchFamily="34" charset="0"/>
              </a:rPr>
              <a:t>The formal and informal parts of any aspect of human life are, by definition, difficult to pin down. The advent of social media and crowd-sourced data has made the distinction even less clear in recent years. </a:t>
            </a:r>
          </a:p>
          <a:p>
            <a:pPr marL="285750" indent="-285750" algn="l">
              <a:buFont typeface="Arial" panose="020B0604020202020204" pitchFamily="34" charset="0"/>
              <a:buChar char="•"/>
            </a:pPr>
            <a:r>
              <a:rPr lang="en-GB" sz="2000" b="1" dirty="0">
                <a:solidFill>
                  <a:srgbClr val="000000"/>
                </a:solidFill>
                <a:latin typeface="Arial" panose="020B0604020202020204" pitchFamily="34" charset="0"/>
                <a:cs typeface="Arial" panose="020B0604020202020204" pitchFamily="34" charset="0"/>
              </a:rPr>
              <a:t>F</a:t>
            </a:r>
            <a:r>
              <a:rPr lang="en-GB" sz="2000" b="1" i="0" u="none" strike="noStrike" baseline="0" dirty="0">
                <a:solidFill>
                  <a:srgbClr val="000000"/>
                </a:solidFill>
                <a:latin typeface="Arial" panose="020B0604020202020204" pitchFamily="34" charset="0"/>
                <a:cs typeface="Arial" panose="020B0604020202020204" pitchFamily="34" charset="0"/>
              </a:rPr>
              <a:t>ormal texts and place representations </a:t>
            </a:r>
            <a:r>
              <a:rPr lang="en-GB" sz="2000" b="0" i="0" u="none" strike="noStrike" baseline="0" dirty="0">
                <a:solidFill>
                  <a:srgbClr val="000000"/>
                </a:solidFill>
                <a:latin typeface="Arial" panose="020B0604020202020204" pitchFamily="34" charset="0"/>
                <a:cs typeface="Arial" panose="020B0604020202020204" pitchFamily="34" charset="0"/>
              </a:rPr>
              <a:t>are produced by political, social and cultural agencies (including local government, education institutions, tourist boards and national heritage agencies) along with large businesses. </a:t>
            </a:r>
          </a:p>
          <a:p>
            <a:pPr marL="285750" indent="-285750" algn="l">
              <a:buFont typeface="Arial" panose="020B0604020202020204" pitchFamily="34" charset="0"/>
              <a:buChar char="•"/>
            </a:pPr>
            <a:r>
              <a:rPr lang="en-GB" sz="2000" b="1" dirty="0">
                <a:solidFill>
                  <a:srgbClr val="000000"/>
                </a:solidFill>
                <a:latin typeface="Arial" panose="020B0604020202020204" pitchFamily="34" charset="0"/>
                <a:cs typeface="Arial" panose="020B0604020202020204" pitchFamily="34" charset="0"/>
              </a:rPr>
              <a:t>I</a:t>
            </a:r>
            <a:r>
              <a:rPr lang="en-GB" sz="2000" b="1" i="0" u="none" strike="noStrike" baseline="0" dirty="0">
                <a:solidFill>
                  <a:srgbClr val="000000"/>
                </a:solidFill>
                <a:latin typeface="Arial" panose="020B0604020202020204" pitchFamily="34" charset="0"/>
                <a:cs typeface="Arial" panose="020B0604020202020204" pitchFamily="34" charset="0"/>
              </a:rPr>
              <a:t>nformal texts place representations </a:t>
            </a:r>
            <a:r>
              <a:rPr lang="en-GB" sz="2000" b="0" i="0" u="none" strike="noStrike" baseline="0" dirty="0">
                <a:solidFill>
                  <a:srgbClr val="000000"/>
                </a:solidFill>
                <a:latin typeface="Arial" panose="020B0604020202020204" pitchFamily="34" charset="0"/>
                <a:cs typeface="Arial" panose="020B0604020202020204" pitchFamily="34" charset="0"/>
              </a:rPr>
              <a:t>are produced by individuals or small groups of people working outside of formal sector institutions. For example, a lone fiction writer or artist can legally say pretty much anything about a place, blurring fact and fiction. Anyone who wants to can write an opinionated online blog about the city or neighbourhood where they live (indeed, a highly biased or prejudiced account may prove attractive to readers who share the writer’s views). </a:t>
            </a:r>
            <a:endParaRPr lang="en-GB" sz="2000" dirty="0">
              <a:latin typeface="Arial" panose="020B0604020202020204" pitchFamily="34" charset="0"/>
              <a:cs typeface="Arial" panose="020B0604020202020204" pitchFamily="34" charset="0"/>
            </a:endParaRPr>
          </a:p>
        </p:txBody>
      </p:sp>
      <p:sp>
        <p:nvSpPr>
          <p:cNvPr id="3" name="Footer Placeholder 3">
            <a:extLst>
              <a:ext uri="{FF2B5EF4-FFF2-40B4-BE49-F238E27FC236}">
                <a16:creationId xmlns:a16="http://schemas.microsoft.com/office/drawing/2014/main" id="{8A3CACDC-0F0C-4BCC-36C3-B651879FAA10}"/>
              </a:ext>
            </a:extLst>
          </p:cNvPr>
          <p:cNvSpPr>
            <a:spLocks noGrp="1"/>
          </p:cNvSpPr>
          <p:nvPr>
            <p:ph type="ftr" sz="quarter" idx="11"/>
          </p:nvPr>
        </p:nvSpPr>
        <p:spPr>
          <a:xfrm>
            <a:off x="318977" y="6031353"/>
            <a:ext cx="3033823" cy="561600"/>
          </a:xfrm>
        </p:spPr>
        <p:txBody>
          <a:bodyPr/>
          <a:lstStyle/>
          <a:p>
            <a:r>
              <a:rPr lang="en-US" dirty="0"/>
              <a:t>Hodder &amp; Stoughton © 2023</a:t>
            </a:r>
          </a:p>
        </p:txBody>
      </p:sp>
    </p:spTree>
    <p:extLst>
      <p:ext uri="{BB962C8B-B14F-4D97-AF65-F5344CB8AC3E}">
        <p14:creationId xmlns:p14="http://schemas.microsoft.com/office/powerpoint/2010/main" val="180500233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Texts and issues</a:t>
            </a:r>
            <a:br>
              <a:rPr lang="en-GB" dirty="0"/>
            </a:br>
            <a:endParaRPr lang="en-GB" dirty="0"/>
          </a:p>
        </p:txBody>
      </p:sp>
      <p:sp>
        <p:nvSpPr>
          <p:cNvPr id="3" name="Content Placeholder 2"/>
          <p:cNvSpPr>
            <a:spLocks noGrp="1"/>
          </p:cNvSpPr>
          <p:nvPr>
            <p:ph idx="1"/>
          </p:nvPr>
        </p:nvSpPr>
        <p:spPr>
          <a:xfrm>
            <a:off x="374009" y="3306235"/>
            <a:ext cx="8529767" cy="3404532"/>
          </a:xfrm>
        </p:spPr>
        <p:txBody>
          <a:bodyPr>
            <a:normAutofit/>
          </a:bodyPr>
          <a:lstStyle/>
          <a:p>
            <a:r>
              <a:rPr lang="en-GB" sz="1800" dirty="0"/>
              <a:t>You could initially be surprised to find yourself studying ‘texts’ and place ‘representations’ — because we typically associate these words with language studies, rather than geography. But you might be far </a:t>
            </a:r>
            <a:r>
              <a:rPr lang="en-GB" sz="1800" i="1" dirty="0"/>
              <a:t>less</a:t>
            </a:r>
            <a:r>
              <a:rPr lang="en-GB" sz="1800" dirty="0"/>
              <a:t> surprised by the kinds of issues geographers typically investigate using </a:t>
            </a:r>
            <a:r>
              <a:rPr lang="en-GB" sz="1800" b="1" dirty="0"/>
              <a:t>qualitative texts</a:t>
            </a:r>
            <a:r>
              <a:rPr lang="en-GB" sz="1800" dirty="0"/>
              <a:t>. These include:</a:t>
            </a:r>
          </a:p>
          <a:p>
            <a:pPr marL="285750" indent="-285750">
              <a:buFont typeface="Arial" panose="020B0604020202020204" pitchFamily="34" charset="0"/>
              <a:buChar char="•"/>
            </a:pPr>
            <a:r>
              <a:rPr lang="en-GB" sz="1800" b="1" dirty="0"/>
              <a:t>competing perspectives </a:t>
            </a:r>
            <a:r>
              <a:rPr lang="en-GB" sz="1800" dirty="0"/>
              <a:t>on whether places should be managed or marketed as tourist destinations (and the way different groups of people express their varying views or discourses using traditional or online media) </a:t>
            </a:r>
          </a:p>
          <a:p>
            <a:pPr marL="285750" indent="-285750">
              <a:buFont typeface="Arial" panose="020B0604020202020204" pitchFamily="34" charset="0"/>
              <a:buChar char="•"/>
            </a:pPr>
            <a:r>
              <a:rPr lang="en-GB" sz="1800" b="1" dirty="0"/>
              <a:t>tension and conflict </a:t>
            </a:r>
            <a:r>
              <a:rPr lang="en-GB" sz="1800" dirty="0"/>
              <a:t>between different players or stakeholders (for example, in relation to how places have been represented in the media and the real-world implications of these actions for processes, such as migration).</a:t>
            </a:r>
          </a:p>
        </p:txBody>
      </p:sp>
      <p:graphicFrame>
        <p:nvGraphicFramePr>
          <p:cNvPr id="14" name="Diagram 13">
            <a:extLst>
              <a:ext uri="{FF2B5EF4-FFF2-40B4-BE49-F238E27FC236}">
                <a16:creationId xmlns:a16="http://schemas.microsoft.com/office/drawing/2014/main" id="{9838416B-C9E8-A041-8230-B90F800807A0}"/>
              </a:ext>
            </a:extLst>
          </p:cNvPr>
          <p:cNvGraphicFramePr/>
          <p:nvPr>
            <p:extLst>
              <p:ext uri="{D42A27DB-BD31-4B8C-83A1-F6EECF244321}">
                <p14:modId xmlns:p14="http://schemas.microsoft.com/office/powerpoint/2010/main" val="2681653608"/>
              </p:ext>
            </p:extLst>
          </p:nvPr>
        </p:nvGraphicFramePr>
        <p:xfrm>
          <a:off x="2463800" y="4234"/>
          <a:ext cx="4064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9419088"/>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8977" y="274638"/>
            <a:ext cx="5323942" cy="1188000"/>
          </a:xfrm>
          <a:prstGeom prst="rect">
            <a:avLst/>
          </a:prstGeom>
        </p:spPr>
        <p:txBody>
          <a:bodyPr vert="horz" lIns="0" tIns="0" rIns="0" bIns="0" rtlCol="0" anchor="ctr">
            <a:normAutofit/>
          </a:bodyPr>
          <a:lstStyle>
            <a:lvl1pPr algn="l" defTabSz="457200" rtl="0" eaLnBrk="1" latinLnBrk="0" hangingPunct="1">
              <a:spcBef>
                <a:spcPct val="0"/>
              </a:spcBef>
              <a:buNone/>
              <a:defRPr sz="3200" kern="1200">
                <a:solidFill>
                  <a:srgbClr val="00599A"/>
                </a:solidFill>
                <a:latin typeface="Arial"/>
                <a:ea typeface="+mj-ea"/>
                <a:cs typeface="Arial"/>
              </a:defRPr>
            </a:lvl1pPr>
          </a:lstStyle>
          <a:p>
            <a:r>
              <a:rPr lang="en-GB" dirty="0"/>
              <a:t>Reading and ‘decoding’ texts</a:t>
            </a:r>
          </a:p>
          <a:p>
            <a:endParaRPr lang="en-GB" dirty="0"/>
          </a:p>
        </p:txBody>
      </p:sp>
      <p:sp>
        <p:nvSpPr>
          <p:cNvPr id="4" name="TextBox 3">
            <a:extLst>
              <a:ext uri="{FF2B5EF4-FFF2-40B4-BE49-F238E27FC236}">
                <a16:creationId xmlns:a16="http://schemas.microsoft.com/office/drawing/2014/main" id="{B02E0C9C-81C3-B990-8172-BAAEB8E46B41}"/>
              </a:ext>
            </a:extLst>
          </p:cNvPr>
          <p:cNvSpPr txBox="1"/>
          <p:nvPr/>
        </p:nvSpPr>
        <p:spPr>
          <a:xfrm>
            <a:off x="6612468" y="2633234"/>
            <a:ext cx="2362198" cy="2308324"/>
          </a:xfrm>
          <a:prstGeom prst="rect">
            <a:avLst/>
          </a:prstGeom>
          <a:solidFill>
            <a:schemeClr val="accent4">
              <a:lumMod val="20000"/>
              <a:lumOff val="80000"/>
            </a:schemeClr>
          </a:solid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In A-level geography, you can make use of </a:t>
            </a:r>
            <a:r>
              <a:rPr lang="en-GB" sz="1800" b="1" dirty="0">
                <a:effectLst/>
                <a:latin typeface="Arial" panose="020B0604020202020204" pitchFamily="34" charset="0"/>
                <a:ea typeface="Calibri" panose="020F0502020204030204" pitchFamily="34" charset="0"/>
                <a:cs typeface="Arial" panose="020B0604020202020204" pitchFamily="34" charset="0"/>
              </a:rPr>
              <a:t>theories and models </a:t>
            </a:r>
            <a:r>
              <a:rPr lang="en-GB" sz="1800" dirty="0">
                <a:effectLst/>
                <a:latin typeface="Arial" panose="020B0604020202020204" pitchFamily="34" charset="0"/>
                <a:ea typeface="Calibri" panose="020F0502020204030204" pitchFamily="34" charset="0"/>
                <a:cs typeface="Arial" panose="020B0604020202020204" pitchFamily="34" charset="0"/>
              </a:rPr>
              <a:t>as part of your explanation and evaluation of important concepts and issues.</a:t>
            </a:r>
          </a:p>
        </p:txBody>
      </p:sp>
      <p:sp>
        <p:nvSpPr>
          <p:cNvPr id="3" name="TextBox 2">
            <a:extLst>
              <a:ext uri="{FF2B5EF4-FFF2-40B4-BE49-F238E27FC236}">
                <a16:creationId xmlns:a16="http://schemas.microsoft.com/office/drawing/2014/main" id="{110B2137-41DA-0C46-609B-60AB229DD4D5}"/>
              </a:ext>
            </a:extLst>
          </p:cNvPr>
          <p:cNvSpPr txBox="1"/>
          <p:nvPr/>
        </p:nvSpPr>
        <p:spPr>
          <a:xfrm>
            <a:off x="237068" y="1216128"/>
            <a:ext cx="6307666" cy="551939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Meanings are ‘encoded’ into texts (books, pictures, music) by their authors with the expectation that most of the audience will successfully ‘decode’ the intended message.</a:t>
            </a:r>
          </a:p>
          <a:p>
            <a:pPr marL="285750" indent="-285750">
              <a:lnSpc>
                <a:spcPct val="107000"/>
              </a:lnSpc>
              <a:spcAft>
                <a:spcPts val="8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The producers of the different texts we study use their own art form’s ‘language of signs’. For instance, film soundtracks contain musical ‘clues’: certain sounds or musical expressions alert the audience to the fact that something romantic or scary is about to happen. </a:t>
            </a:r>
          </a:p>
          <a:p>
            <a:pPr marL="285750" indent="-285750">
              <a:lnSpc>
                <a:spcPct val="107000"/>
              </a:lnSpc>
              <a:spcAft>
                <a:spcPts val="8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Advertisers may use particular words to make a product or place sound appealing to a certain audience — words like ‘</a:t>
            </a:r>
            <a:r>
              <a:rPr lang="en-GB" sz="1800" dirty="0" err="1">
                <a:effectLst/>
                <a:latin typeface="Arial" panose="020B0604020202020204" pitchFamily="34" charset="0"/>
                <a:ea typeface="Calibri" panose="020F0502020204030204" pitchFamily="34" charset="0"/>
                <a:cs typeface="Arial" panose="020B0604020202020204" pitchFamily="34" charset="0"/>
              </a:rPr>
              <a:t>breathtaking</a:t>
            </a:r>
            <a:r>
              <a:rPr lang="en-GB" sz="1800" dirty="0">
                <a:effectLst/>
                <a:latin typeface="Arial" panose="020B0604020202020204" pitchFamily="34" charset="0"/>
                <a:ea typeface="Calibri" panose="020F0502020204030204" pitchFamily="34" charset="0"/>
                <a:cs typeface="Arial" panose="020B0604020202020204" pitchFamily="34" charset="0"/>
              </a:rPr>
              <a:t>’ or ‘lively’ might appear in an advert for a rural or urban tourist destination, for example.</a:t>
            </a:r>
          </a:p>
          <a:p>
            <a:pPr marL="285750" indent="-285750">
              <a:lnSpc>
                <a:spcPct val="107000"/>
              </a:lnSpc>
              <a:spcAft>
                <a:spcPts val="8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These kinds of communication only work because people have learned to recognise or ‘read’ the textual clues. </a:t>
            </a:r>
          </a:p>
          <a:p>
            <a:pPr marL="285750" indent="-285750">
              <a:lnSpc>
                <a:spcPct val="107000"/>
              </a:lnSpc>
              <a:spcAft>
                <a:spcPts val="8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The model shown in the next slide shows how the </a:t>
            </a:r>
            <a:r>
              <a:rPr lang="en-GB" sz="1800" b="1" dirty="0">
                <a:effectLst/>
                <a:latin typeface="Arial" panose="020B0604020202020204" pitchFamily="34" charset="0"/>
                <a:ea typeface="Calibri" panose="020F0502020204030204" pitchFamily="34" charset="0"/>
                <a:cs typeface="Arial" panose="020B0604020202020204" pitchFamily="34" charset="0"/>
              </a:rPr>
              <a:t>encoding-decoding</a:t>
            </a:r>
            <a:r>
              <a:rPr lang="en-GB" sz="1800" dirty="0">
                <a:effectLst/>
                <a:latin typeface="Arial" panose="020B0604020202020204" pitchFamily="34" charset="0"/>
                <a:ea typeface="Calibri" panose="020F0502020204030204" pitchFamily="34" charset="0"/>
                <a:cs typeface="Arial" panose="020B0604020202020204" pitchFamily="34" charset="0"/>
              </a:rPr>
              <a:t> process is meant to operate.</a:t>
            </a:r>
          </a:p>
        </p:txBody>
      </p:sp>
    </p:spTree>
    <p:extLst>
      <p:ext uri="{BB962C8B-B14F-4D97-AF65-F5344CB8AC3E}">
        <p14:creationId xmlns:p14="http://schemas.microsoft.com/office/powerpoint/2010/main" val="57508208"/>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2FB9-4AA4-DF5A-CFCB-7297D75ACB34}"/>
              </a:ext>
            </a:extLst>
          </p:cNvPr>
          <p:cNvSpPr txBox="1">
            <a:spLocks/>
          </p:cNvSpPr>
          <p:nvPr/>
        </p:nvSpPr>
        <p:spPr>
          <a:xfrm>
            <a:off x="318977" y="274638"/>
            <a:ext cx="5556890" cy="1188000"/>
          </a:xfrm>
          <a:prstGeom prst="rect">
            <a:avLst/>
          </a:prstGeom>
        </p:spPr>
        <p:txBody>
          <a:bodyPr vert="horz" lIns="0" tIns="0" rIns="0" bIns="0" rtlCol="0" anchor="ctr">
            <a:normAutofit/>
          </a:bodyPr>
          <a:lstStyle>
            <a:lvl1pPr algn="l" defTabSz="457200" rtl="0" eaLnBrk="1" latinLnBrk="0" hangingPunct="1">
              <a:spcBef>
                <a:spcPct val="0"/>
              </a:spcBef>
              <a:buNone/>
              <a:defRPr sz="3200" kern="1200">
                <a:solidFill>
                  <a:srgbClr val="00599A"/>
                </a:solidFill>
                <a:latin typeface="Arial"/>
                <a:ea typeface="+mj-ea"/>
                <a:cs typeface="Arial"/>
              </a:defRPr>
            </a:lvl1pPr>
          </a:lstStyle>
          <a:p>
            <a:r>
              <a:rPr lang="en-GB" dirty="0"/>
              <a:t>The encoding-decoding model </a:t>
            </a:r>
          </a:p>
          <a:p>
            <a:endParaRPr lang="en-GB" dirty="0"/>
          </a:p>
        </p:txBody>
      </p:sp>
      <p:pic>
        <p:nvPicPr>
          <p:cNvPr id="5" name="Picture 4">
            <a:extLst>
              <a:ext uri="{FF2B5EF4-FFF2-40B4-BE49-F238E27FC236}">
                <a16:creationId xmlns:a16="http://schemas.microsoft.com/office/drawing/2014/main" id="{3CC28983-AC8F-8719-B19E-EDDC4CAF67F2}"/>
              </a:ext>
            </a:extLst>
          </p:cNvPr>
          <p:cNvPicPr>
            <a:picLocks noChangeAspect="1"/>
          </p:cNvPicPr>
          <p:nvPr/>
        </p:nvPicPr>
        <p:blipFill>
          <a:blip r:embed="rId2"/>
          <a:stretch>
            <a:fillRect/>
          </a:stretch>
        </p:blipFill>
        <p:spPr>
          <a:xfrm>
            <a:off x="0" y="1050929"/>
            <a:ext cx="9144000" cy="4866208"/>
          </a:xfrm>
          <a:prstGeom prst="rect">
            <a:avLst/>
          </a:prstGeom>
        </p:spPr>
      </p:pic>
      <p:sp>
        <p:nvSpPr>
          <p:cNvPr id="3" name="Footer Placeholder 3">
            <a:extLst>
              <a:ext uri="{FF2B5EF4-FFF2-40B4-BE49-F238E27FC236}">
                <a16:creationId xmlns:a16="http://schemas.microsoft.com/office/drawing/2014/main" id="{125357DF-1E77-12B9-2D5D-CE48007FE561}"/>
              </a:ext>
            </a:extLst>
          </p:cNvPr>
          <p:cNvSpPr>
            <a:spLocks noGrp="1"/>
          </p:cNvSpPr>
          <p:nvPr>
            <p:ph type="ftr" sz="quarter" idx="11"/>
          </p:nvPr>
        </p:nvSpPr>
        <p:spPr>
          <a:xfrm>
            <a:off x="318977" y="6031353"/>
            <a:ext cx="3033823" cy="561600"/>
          </a:xfrm>
        </p:spPr>
        <p:txBody>
          <a:bodyPr/>
          <a:lstStyle/>
          <a:p>
            <a:r>
              <a:rPr lang="en-US" dirty="0"/>
              <a:t>Hodder &amp; Stoughton © 2023</a:t>
            </a:r>
          </a:p>
        </p:txBody>
      </p:sp>
    </p:spTree>
    <p:extLst>
      <p:ext uri="{BB962C8B-B14F-4D97-AF65-F5344CB8AC3E}">
        <p14:creationId xmlns:p14="http://schemas.microsoft.com/office/powerpoint/2010/main" val="3690363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8977" y="274638"/>
            <a:ext cx="5323942" cy="1188000"/>
          </a:xfrm>
          <a:prstGeom prst="rect">
            <a:avLst/>
          </a:prstGeom>
        </p:spPr>
        <p:txBody>
          <a:bodyPr vert="horz" lIns="0" tIns="0" rIns="0" bIns="0" rtlCol="0" anchor="ctr">
            <a:normAutofit/>
          </a:bodyPr>
          <a:lstStyle>
            <a:lvl1pPr algn="l" defTabSz="457200" rtl="0" eaLnBrk="1" latinLnBrk="0" hangingPunct="1">
              <a:spcBef>
                <a:spcPct val="0"/>
              </a:spcBef>
              <a:buNone/>
              <a:defRPr sz="3200" kern="1200">
                <a:solidFill>
                  <a:srgbClr val="00599A"/>
                </a:solidFill>
                <a:latin typeface="Arial"/>
                <a:ea typeface="+mj-ea"/>
                <a:cs typeface="Arial"/>
              </a:defRPr>
            </a:lvl1pPr>
          </a:lstStyle>
          <a:p>
            <a:r>
              <a:rPr lang="en-GB" dirty="0"/>
              <a:t>Maximising your use of texts</a:t>
            </a:r>
          </a:p>
          <a:p>
            <a:endParaRPr lang="en-GB" dirty="0"/>
          </a:p>
        </p:txBody>
      </p:sp>
      <p:sp>
        <p:nvSpPr>
          <p:cNvPr id="3" name="Rounded Rectangular Callout 6">
            <a:extLst>
              <a:ext uri="{FF2B5EF4-FFF2-40B4-BE49-F238E27FC236}">
                <a16:creationId xmlns:a16="http://schemas.microsoft.com/office/drawing/2014/main" id="{FDA75E79-0EA8-D450-F08F-194633A40D5D}"/>
              </a:ext>
            </a:extLst>
          </p:cNvPr>
          <p:cNvSpPr/>
          <p:nvPr/>
        </p:nvSpPr>
        <p:spPr>
          <a:xfrm>
            <a:off x="6092798" y="1354710"/>
            <a:ext cx="2732225" cy="4351824"/>
          </a:xfrm>
          <a:prstGeom prst="wedgeRoundRectCallout">
            <a:avLst>
              <a:gd name="adj1" fmla="val -48851"/>
              <a:gd name="adj2" fmla="val 54826"/>
              <a:gd name="adj3" fmla="val 16667"/>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r>
              <a:rPr lang="en-GB" sz="1600" b="1" dirty="0">
                <a:latin typeface="Arial" panose="020B0604020202020204" pitchFamily="34" charset="0"/>
                <a:cs typeface="Arial" panose="020B0604020202020204" pitchFamily="34" charset="0"/>
              </a:rPr>
              <a:t>Class activity</a:t>
            </a:r>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 geographical analysis of different texts — and the views of the people who have constructed them — can be carried out sequentially using the 8 steps shown in the diagram.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 pairs, students can (</a:t>
            </a:r>
            <a:r>
              <a:rPr lang="en-GB" sz="1600" dirty="0" err="1">
                <a:latin typeface="Arial" panose="020B0604020202020204" pitchFamily="34" charset="0"/>
                <a:cs typeface="Arial" panose="020B0604020202020204" pitchFamily="34" charset="0"/>
              </a:rPr>
              <a:t>i</a:t>
            </a:r>
            <a:r>
              <a:rPr lang="en-GB" sz="1600" dirty="0">
                <a:latin typeface="Arial" panose="020B0604020202020204" pitchFamily="34" charset="0"/>
                <a:cs typeface="Arial" panose="020B0604020202020204" pitchFamily="34" charset="0"/>
              </a:rPr>
              <a:t>) choose a novel or film that is relevant to geography, and (ii) apply the 8 stages. </a:t>
            </a:r>
          </a:p>
        </p:txBody>
      </p:sp>
      <p:pic>
        <p:nvPicPr>
          <p:cNvPr id="6" name="Picture 5">
            <a:extLst>
              <a:ext uri="{FF2B5EF4-FFF2-40B4-BE49-F238E27FC236}">
                <a16:creationId xmlns:a16="http://schemas.microsoft.com/office/drawing/2014/main" id="{DEAFD2BA-BD9B-F178-A9D6-118B5DDF8F74}"/>
              </a:ext>
            </a:extLst>
          </p:cNvPr>
          <p:cNvPicPr>
            <a:picLocks noChangeAspect="1"/>
          </p:cNvPicPr>
          <p:nvPr/>
        </p:nvPicPr>
        <p:blipFill>
          <a:blip r:embed="rId2"/>
          <a:stretch>
            <a:fillRect/>
          </a:stretch>
        </p:blipFill>
        <p:spPr>
          <a:xfrm>
            <a:off x="84667" y="1065638"/>
            <a:ext cx="5842000" cy="5631617"/>
          </a:xfrm>
          <a:prstGeom prst="rect">
            <a:avLst/>
          </a:prstGeom>
        </p:spPr>
      </p:pic>
    </p:spTree>
    <p:extLst>
      <p:ext uri="{BB962C8B-B14F-4D97-AF65-F5344CB8AC3E}">
        <p14:creationId xmlns:p14="http://schemas.microsoft.com/office/powerpoint/2010/main" val="40383984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4148</TotalTime>
  <Words>1404</Words>
  <Application>Microsoft Macintosh PowerPoint</Application>
  <PresentationFormat>On-screen Show (4:3)</PresentationFormat>
  <Paragraphs>81</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Lucida Grande</vt:lpstr>
      <vt:lpstr>Office Theme</vt:lpstr>
      <vt:lpstr>Changing places Using texts as qualitative data sources</vt:lpstr>
      <vt:lpstr>Key terms </vt:lpstr>
      <vt:lpstr>What is a text? </vt:lpstr>
      <vt:lpstr>PowerPoint Presentation</vt:lpstr>
      <vt:lpstr>Formal or informal texts? </vt:lpstr>
      <vt:lpstr>Texts and issues </vt:lpstr>
      <vt:lpstr>PowerPoint Presentation</vt:lpstr>
      <vt:lpstr>PowerPoint Presentation</vt:lpstr>
      <vt:lpstr>PowerPoint Presentation</vt:lpstr>
      <vt:lpstr>Textual analysis techniques </vt:lpstr>
      <vt:lpstr>Textual analysis techniques </vt:lpstr>
      <vt:lpstr>Final points</vt:lpstr>
      <vt:lpstr>PowerPoint Presentation</vt:lpstr>
    </vt:vector>
  </TitlesOfParts>
  <Company>Philip Allan Updates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Oakes</dc:creator>
  <cp:lastModifiedBy>Ben Roberts</cp:lastModifiedBy>
  <cp:revision>145</cp:revision>
  <dcterms:created xsi:type="dcterms:W3CDTF">2015-04-09T13:54:46Z</dcterms:created>
  <dcterms:modified xsi:type="dcterms:W3CDTF">2023-03-10T14:51:32Z</dcterms:modified>
</cp:coreProperties>
</file>