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5" r:id="rId4"/>
    <p:sldId id="373" r:id="rId5"/>
    <p:sldId id="365" r:id="rId6"/>
    <p:sldId id="359" r:id="rId7"/>
    <p:sldId id="366" r:id="rId8"/>
    <p:sldId id="367" r:id="rId9"/>
    <p:sldId id="368" r:id="rId10"/>
    <p:sldId id="374" r:id="rId11"/>
    <p:sldId id="370" r:id="rId12"/>
    <p:sldId id="364" r:id="rId13"/>
    <p:sldId id="371" r:id="rId14"/>
    <p:sldId id="372" r:id="rId15"/>
    <p:sldId id="369" r:id="rId16"/>
    <p:sldId id="3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00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8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oberts" userId="afd2b2f5-d19b-458d-8355-bb03a636b71a" providerId="ADAL" clId="{ACD52604-A1BB-DB41-B37E-3CE8765C7C00}"/>
    <pc:docChg chg="delSld modSld">
      <pc:chgData name="Ben Roberts" userId="afd2b2f5-d19b-458d-8355-bb03a636b71a" providerId="ADAL" clId="{ACD52604-A1BB-DB41-B37E-3CE8765C7C00}" dt="2023-01-27T15:35:37.383" v="21" actId="20577"/>
      <pc:docMkLst>
        <pc:docMk/>
      </pc:docMkLst>
      <pc:sldChg chg="modSp mod">
        <pc:chgData name="Ben Roberts" userId="afd2b2f5-d19b-458d-8355-bb03a636b71a" providerId="ADAL" clId="{ACD52604-A1BB-DB41-B37E-3CE8765C7C00}" dt="2023-01-27T15:32:26.010" v="6" actId="20577"/>
        <pc:sldMkLst>
          <pc:docMk/>
          <pc:sldMk cId="2228435026" sldId="256"/>
        </pc:sldMkLst>
        <pc:spChg chg="mod">
          <ac:chgData name="Ben Roberts" userId="afd2b2f5-d19b-458d-8355-bb03a636b71a" providerId="ADAL" clId="{ACD52604-A1BB-DB41-B37E-3CE8765C7C00}" dt="2023-01-27T15:32:26.010" v="6" actId="20577"/>
          <ac:spMkLst>
            <pc:docMk/>
            <pc:sldMk cId="2228435026" sldId="256"/>
            <ac:spMk id="2" creationId="{00000000-0000-0000-0000-000000000000}"/>
          </ac:spMkLst>
        </pc:spChg>
      </pc:sldChg>
      <pc:sldChg chg="modSp mod">
        <pc:chgData name="Ben Roberts" userId="afd2b2f5-d19b-458d-8355-bb03a636b71a" providerId="ADAL" clId="{ACD52604-A1BB-DB41-B37E-3CE8765C7C00}" dt="2023-01-27T15:33:02.876" v="8" actId="20577"/>
        <pc:sldMkLst>
          <pc:docMk/>
          <pc:sldMk cId="2871641380" sldId="257"/>
        </pc:sldMkLst>
        <pc:spChg chg="mod">
          <ac:chgData name="Ben Roberts" userId="afd2b2f5-d19b-458d-8355-bb03a636b71a" providerId="ADAL" clId="{ACD52604-A1BB-DB41-B37E-3CE8765C7C00}" dt="2023-01-27T15:33:02.876" v="8" actId="20577"/>
          <ac:spMkLst>
            <pc:docMk/>
            <pc:sldMk cId="2871641380" sldId="257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ACD52604-A1BB-DB41-B37E-3CE8765C7C00}" dt="2023-01-27T15:33:07.829" v="9" actId="20577"/>
        <pc:sldMkLst>
          <pc:docMk/>
          <pc:sldMk cId="0" sldId="285"/>
        </pc:sldMkLst>
        <pc:spChg chg="mod">
          <ac:chgData name="Ben Roberts" userId="afd2b2f5-d19b-458d-8355-bb03a636b71a" providerId="ADAL" clId="{ACD52604-A1BB-DB41-B37E-3CE8765C7C00}" dt="2023-01-27T15:33:07.829" v="9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ACD52604-A1BB-DB41-B37E-3CE8765C7C00}" dt="2023-01-27T15:35:26.874" v="19" actId="20577"/>
        <pc:sldMkLst>
          <pc:docMk/>
          <pc:sldMk cId="996034056" sldId="364"/>
        </pc:sldMkLst>
        <pc:spChg chg="mod">
          <ac:chgData name="Ben Roberts" userId="afd2b2f5-d19b-458d-8355-bb03a636b71a" providerId="ADAL" clId="{ACD52604-A1BB-DB41-B37E-3CE8765C7C00}" dt="2023-01-27T15:35:26.874" v="19" actId="20577"/>
          <ac:spMkLst>
            <pc:docMk/>
            <pc:sldMk cId="996034056" sldId="364"/>
            <ac:spMk id="3" creationId="{A504EC27-3412-8946-31C5-341FF78FFB54}"/>
          </ac:spMkLst>
        </pc:spChg>
      </pc:sldChg>
      <pc:sldChg chg="modSp mod">
        <pc:chgData name="Ben Roberts" userId="afd2b2f5-d19b-458d-8355-bb03a636b71a" providerId="ADAL" clId="{ACD52604-A1BB-DB41-B37E-3CE8765C7C00}" dt="2023-01-27T15:33:21.585" v="10" actId="20577"/>
        <pc:sldMkLst>
          <pc:docMk/>
          <pc:sldMk cId="334943315" sldId="365"/>
        </pc:sldMkLst>
        <pc:spChg chg="mod">
          <ac:chgData name="Ben Roberts" userId="afd2b2f5-d19b-458d-8355-bb03a636b71a" providerId="ADAL" clId="{ACD52604-A1BB-DB41-B37E-3CE8765C7C00}" dt="2023-01-27T15:33:21.585" v="10" actId="20577"/>
          <ac:spMkLst>
            <pc:docMk/>
            <pc:sldMk cId="334943315" sldId="365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ACD52604-A1BB-DB41-B37E-3CE8765C7C00}" dt="2023-01-27T15:33:54.425" v="12" actId="20577"/>
        <pc:sldMkLst>
          <pc:docMk/>
          <pc:sldMk cId="3290651138" sldId="366"/>
        </pc:sldMkLst>
        <pc:spChg chg="mod">
          <ac:chgData name="Ben Roberts" userId="afd2b2f5-d19b-458d-8355-bb03a636b71a" providerId="ADAL" clId="{ACD52604-A1BB-DB41-B37E-3CE8765C7C00}" dt="2023-01-27T15:33:54.425" v="12" actId="20577"/>
          <ac:spMkLst>
            <pc:docMk/>
            <pc:sldMk cId="3290651138" sldId="366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ACD52604-A1BB-DB41-B37E-3CE8765C7C00}" dt="2023-01-27T15:34:13.048" v="15" actId="20577"/>
        <pc:sldMkLst>
          <pc:docMk/>
          <pc:sldMk cId="2489143010" sldId="367"/>
        </pc:sldMkLst>
        <pc:spChg chg="mod">
          <ac:chgData name="Ben Roberts" userId="afd2b2f5-d19b-458d-8355-bb03a636b71a" providerId="ADAL" clId="{ACD52604-A1BB-DB41-B37E-3CE8765C7C00}" dt="2023-01-27T15:34:13.048" v="15" actId="20577"/>
          <ac:spMkLst>
            <pc:docMk/>
            <pc:sldMk cId="2489143010" sldId="367"/>
            <ac:spMk id="3" creationId="{00000000-0000-0000-0000-000000000000}"/>
          </ac:spMkLst>
        </pc:spChg>
      </pc:sldChg>
      <pc:sldChg chg="modSp mod">
        <pc:chgData name="Ben Roberts" userId="afd2b2f5-d19b-458d-8355-bb03a636b71a" providerId="ADAL" clId="{ACD52604-A1BB-DB41-B37E-3CE8765C7C00}" dt="2023-01-27T15:35:00.041" v="16" actId="20577"/>
        <pc:sldMkLst>
          <pc:docMk/>
          <pc:sldMk cId="2152203058" sldId="370"/>
        </pc:sldMkLst>
        <pc:spChg chg="mod">
          <ac:chgData name="Ben Roberts" userId="afd2b2f5-d19b-458d-8355-bb03a636b71a" providerId="ADAL" clId="{ACD52604-A1BB-DB41-B37E-3CE8765C7C00}" dt="2023-01-27T15:35:00.041" v="16" actId="20577"/>
          <ac:spMkLst>
            <pc:docMk/>
            <pc:sldMk cId="2152203058" sldId="370"/>
            <ac:spMk id="9" creationId="{75D755DC-D988-0F7F-B506-A19738A2F6AD}"/>
          </ac:spMkLst>
        </pc:spChg>
      </pc:sldChg>
      <pc:sldChg chg="modSp mod">
        <pc:chgData name="Ben Roberts" userId="afd2b2f5-d19b-458d-8355-bb03a636b71a" providerId="ADAL" clId="{ACD52604-A1BB-DB41-B37E-3CE8765C7C00}" dt="2023-01-27T15:35:37.383" v="21" actId="20577"/>
        <pc:sldMkLst>
          <pc:docMk/>
          <pc:sldMk cId="1216487341" sldId="371"/>
        </pc:sldMkLst>
        <pc:spChg chg="mod">
          <ac:chgData name="Ben Roberts" userId="afd2b2f5-d19b-458d-8355-bb03a636b71a" providerId="ADAL" clId="{ACD52604-A1BB-DB41-B37E-3CE8765C7C00}" dt="2023-01-27T15:35:37.383" v="21" actId="20577"/>
          <ac:spMkLst>
            <pc:docMk/>
            <pc:sldMk cId="1216487341" sldId="371"/>
            <ac:spMk id="3" creationId="{A504EC27-3412-8946-31C5-341FF78FFB54}"/>
          </ac:spMkLst>
        </pc:spChg>
      </pc:sldChg>
      <pc:sldChg chg="del">
        <pc:chgData name="Ben Roberts" userId="afd2b2f5-d19b-458d-8355-bb03a636b71a" providerId="ADAL" clId="{ACD52604-A1BB-DB41-B37E-3CE8765C7C00}" dt="2023-01-27T15:35:11.392" v="17" actId="2696"/>
        <pc:sldMkLst>
          <pc:docMk/>
          <pc:sldMk cId="2439557910" sldId="3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7553-FF64-3C40-B6CA-050F01F4CFF2}" type="datetimeFigureOut">
              <a:rPr lang="en-US" smtClean="0"/>
              <a:pPr/>
              <a:t>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C09E-9787-BC42-90B9-C4217A32D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CB6D-99FA-FF4F-864A-D70B1050D931}" type="datetimeFigureOut">
              <a:rPr lang="en-US" smtClean="0"/>
              <a:pPr/>
              <a:t>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761F-61F0-2647-9704-A8CD29D76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99A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" y="2130425"/>
            <a:ext cx="8496000" cy="1470025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3886200"/>
            <a:ext cx="8496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6" y="0"/>
            <a:ext cx="5922264" cy="17998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49620" y="1692000"/>
            <a:ext cx="36627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599A"/>
                </a:solidFill>
                <a:latin typeface="Arial"/>
                <a:cs typeface="Arial"/>
              </a:rPr>
              <a:t>www.hoddereducation.co.uk/</a:t>
            </a:r>
            <a:r>
              <a:rPr lang="en-US" sz="1400" dirty="0" err="1">
                <a:solidFill>
                  <a:srgbClr val="00599A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rgbClr val="0059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77" y="1600200"/>
            <a:ext cx="4176823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6000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9" name="Picture 8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77" y="1600200"/>
            <a:ext cx="8496000" cy="423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977" y="6031353"/>
            <a:ext cx="3033823" cy="561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12" y="6031353"/>
            <a:ext cx="1301265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9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65113" indent="-265113" algn="l" defTabSz="457200" rtl="0" eaLnBrk="1" latinLnBrk="0" hangingPunct="1">
        <a:spcBef>
          <a:spcPts val="600"/>
        </a:spcBef>
        <a:buClr>
          <a:srgbClr val="00599A"/>
        </a:buClr>
        <a:buSzPct val="100000"/>
        <a:buFont typeface="Arial"/>
        <a:buChar char="●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49263" indent="-184150" algn="l" defTabSz="457200" rtl="0" eaLnBrk="1" latinLnBrk="0" hangingPunct="1">
        <a:spcBef>
          <a:spcPts val="6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news.com/2022/02/05/portugal-s-government-approves-lithium-mining-despite-protests-concerns" TargetMode="External"/><Relationship Id="rId2" Type="http://schemas.openxmlformats.org/officeDocument/2006/relationships/hyperlink" Target="https://www.bbc.co.uk/sounds/play/m001cdr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ughnuteconomics.org/" TargetMode="External"/><Relationship Id="rId4" Type="http://schemas.openxmlformats.org/officeDocument/2006/relationships/hyperlink" Target="https://www.youtube.com/watch?v=uKHbmqnxn3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652" y="2728414"/>
            <a:ext cx="8101213" cy="2030884"/>
          </a:xfrm>
        </p:spPr>
        <p:txBody>
          <a:bodyPr>
            <a:normAutofit/>
          </a:bodyPr>
          <a:lstStyle/>
          <a:p>
            <a:r>
              <a:rPr lang="en-US" sz="2800" b="1" dirty="0"/>
              <a:t>Geographical aspects of two ‘rare earths’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400" b="1" dirty="0"/>
              <a:t>Lithium and neodymium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52" y="5126636"/>
            <a:ext cx="8004750" cy="820774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Redfern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22843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274638"/>
            <a:ext cx="5481615" cy="1188000"/>
          </a:xfrm>
        </p:spPr>
        <p:txBody>
          <a:bodyPr anchor="ctr">
            <a:normAutofit/>
          </a:bodyPr>
          <a:lstStyle/>
          <a:p>
            <a:r>
              <a:rPr lang="en-US" b="1" dirty="0"/>
              <a:t>Neodymium (2)</a:t>
            </a:r>
            <a:endParaRPr lang="en-GB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D755DC-D988-0F7F-B506-A19738A2F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585" y="1462638"/>
            <a:ext cx="7789761" cy="34095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  <a:spcAft>
                <a:spcPts val="800"/>
              </a:spcAft>
            </a:pP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EVs the permanent </a:t>
            </a:r>
            <a:r>
              <a:rPr lang="en-US" sz="6400" b="0" i="0" dirty="0">
                <a:effectLst/>
                <a:latin typeface="Helvetica Neue"/>
              </a:rPr>
              <a:t>magnets act as the drive unit and provide the torque required for the electric motor.</a:t>
            </a:r>
            <a:endParaRPr lang="en-GB" sz="6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  <a:spcAft>
                <a:spcPts val="800"/>
              </a:spcAft>
            </a:pP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2020 China mined 62% of global deposits of 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neodymium 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refined 84% of the final product. Refining produces a lot of environmental pollution.</a:t>
            </a:r>
          </a:p>
          <a:p>
            <a:pPr>
              <a:lnSpc>
                <a:spcPct val="220000"/>
              </a:lnSpc>
              <a:spcAft>
                <a:spcPts val="800"/>
              </a:spcAft>
            </a:pP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s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 refining and processing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been moved to Myanmar 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thereby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‘exporting’ the pollution produced to another country.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</p:spPr>
        <p:txBody>
          <a:bodyPr anchor="ctr">
            <a:normAutofit/>
          </a:bodyPr>
          <a:lstStyle/>
          <a:p>
            <a:r>
              <a:rPr lang="en-US" b="1" dirty="0"/>
              <a:t>Neodymium (3)</a:t>
            </a:r>
            <a:endParaRPr lang="en-GB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D755DC-D988-0F7F-B506-A19738A2F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977" y="1462638"/>
            <a:ext cx="4175998" cy="43362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Extraction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processing 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being expanded into Australia, Malaysia, Greenland, Brazil and  Angola.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processing plant exists 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Saltend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(Hull, UK) to ‘feed’ the expanding wind farm operation in th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North Sea — e.g. Hornsea 1 and 2 (the largest offshore wind farms in the world).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Hornsea 2 became operational on 31 August 2022. It lies 90km off the Yorkshire Coast and will power 1.4 million homes with power.</a:t>
            </a:r>
          </a:p>
          <a:p>
            <a:endParaRPr lang="en-US" dirty="0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9E3F73-F364-EB8A-81C4-505FA279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85" y="1692379"/>
            <a:ext cx="4176000" cy="304847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2023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81B20-FAC9-EF96-CB92-06C29494487E}"/>
              </a:ext>
            </a:extLst>
          </p:cNvPr>
          <p:cNvSpPr txBox="1"/>
          <p:nvPr/>
        </p:nvSpPr>
        <p:spPr>
          <a:xfrm>
            <a:off x="4977114" y="5011838"/>
            <a:ext cx="357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KATUSA Research.</a:t>
            </a:r>
          </a:p>
          <a:p>
            <a:r>
              <a:rPr lang="en-US" sz="1200" dirty="0"/>
              <a:t>Units: million pounds (</a:t>
            </a:r>
            <a:r>
              <a:rPr lang="en-US" sz="1200" dirty="0" err="1"/>
              <a:t>Mlb</a:t>
            </a:r>
            <a:r>
              <a:rPr lang="en-US" sz="1200" dirty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5220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E287-CCB5-BA03-57D7-2DC1D0C1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The future: the EU</a:t>
            </a:r>
            <a:endParaRPr lang="en-GB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EC27-3412-8946-31C5-341FF78F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307939"/>
            <a:ext cx="8356922" cy="4282633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EU is keen to be more self-sufficient in rare earths in order to move away from import dependency — their aim is to have 20% sourced from EU countries by 2030.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Portugal and Serbia are key countries in this move. The EU Commissioner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Maros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Sefcovic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has stated that attitudes to rare earth mining should 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‘move from Nimby (Not in My Back Yard) to </a:t>
            </a:r>
            <a:r>
              <a:rPr lang="en-GB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Pimby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(Please In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GB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ard)’.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change of attitude could be achieved by companies feeding back profits into local communities. [NB a similar idea was touted recently by the UK government re fracking].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sources could also come from recycling or reusing current electronic uses of the metal — a process called ‘Urban mining’.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economists, such as Kate Raworth, describe ‘urban mining’ as p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 of the ‘circular economy’.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3F5B-BD60-A73B-3EA7-263B55BC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99603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E287-CCB5-BA03-57D7-2DC1D0C1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274638"/>
            <a:ext cx="5585787" cy="1188000"/>
          </a:xfrm>
        </p:spPr>
        <p:txBody>
          <a:bodyPr>
            <a:normAutofit/>
          </a:bodyPr>
          <a:lstStyle/>
          <a:p>
            <a:r>
              <a:rPr lang="en-US" sz="3000" b="1" dirty="0"/>
              <a:t>The future: Ukraine</a:t>
            </a:r>
            <a:endParaRPr lang="en-GB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EC27-3412-8946-31C5-341FF78F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261640"/>
            <a:ext cx="7546692" cy="4595149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need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rare earths adds another dimension to the conflict in Ukraine.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Ukraine has enormous potential for rare earth mining —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suggest this is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a potential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accession into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in the near future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 been fast-tracked.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much of the rare earth deposits in Ukraine are in the eastern part of the </a:t>
            </a:r>
            <a:r>
              <a:rPr lang="en-GB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 —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Donbas. This area is currently under the co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ntrol of Russian-backed governments.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Russi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is also keen to move into the Green Transition, with more EVs, solar farms and wind farms.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3F5B-BD60-A73B-3EA7-263B55BC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121648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E287-CCB5-BA03-57D7-2DC1D0C1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274638"/>
            <a:ext cx="5585787" cy="1188000"/>
          </a:xfrm>
        </p:spPr>
        <p:txBody>
          <a:bodyPr>
            <a:normAutofit/>
          </a:bodyPr>
          <a:lstStyle/>
          <a:p>
            <a:r>
              <a:rPr lang="en-US" sz="3000" b="1" dirty="0"/>
              <a:t>The future: a paradox</a:t>
            </a:r>
            <a:endParaRPr lang="en-GB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EC27-3412-8946-31C5-341FF78F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261641"/>
            <a:ext cx="7546692" cy="40048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fundamental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paradox that exists is that in order to facilitate the Green Transition, i.e. to be more sustainable and ‘green’ by using more renewable energy and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we need more rare earths.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However, this means that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would be damage to the environment to extract/access these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minerals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risk is that a green future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require excessive damage to key environments (such as permafrost zones, mountains and rainforests).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3F5B-BD60-A73B-3EA7-263B55BC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185602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E287-CCB5-BA03-57D7-2DC1D0C1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Other resources</a:t>
            </a:r>
            <a:endParaRPr lang="en-GB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EC27-3412-8946-31C5-341FF78F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6" y="1462639"/>
            <a:ext cx="7679129" cy="43478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 series of short podcasts produced by the BBC on rare earths can be found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2"/>
              </a:rPr>
              <a:t>The Scramble for Rare Earths - 1. The Magnificent Seventeen - BBC Sounds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 short video regarding lithium mining in Portugal can be viewed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3"/>
              </a:rPr>
              <a:t>Portugal's government approves lithium mining despite growing concerns | </a:t>
            </a:r>
            <a:r>
              <a:rPr lang="en-US" dirty="0" err="1">
                <a:hlinkClick r:id="rId3"/>
              </a:rPr>
              <a:t>Euronews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A short video regarding lithium mining in France can be viewed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hlinkClick r:id="rId4"/>
              </a:rPr>
              <a:t>France to develop major lithium mine as Europe moves to electric vehicles • FRANCE 24 English</a:t>
            </a: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Learn more about the ‘circular economy’ and ‘doughnut economics’ from Kate Raworth at: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hlinkClick r:id="rId5"/>
              </a:rPr>
              <a:t>DEAL (doughnuteconomics.org)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3F5B-BD60-A73B-3EA7-263B55BC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802739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46" y="2194560"/>
            <a:ext cx="785484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resource is part of </a:t>
            </a:r>
            <a:r>
              <a:rPr lang="en-US" cap="small" dirty="0">
                <a:latin typeface="Arial" charset="0"/>
                <a:ea typeface="Arial" charset="0"/>
                <a:cs typeface="Arial" charset="0"/>
              </a:rPr>
              <a:t>Geography Review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a magazine written for A-level students by subject experts. To subscribe to the full magazine go to:  </a:t>
            </a:r>
            <a:r>
              <a:rPr lang="en-US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http://www.hoddereducation.co.uk/geographyreview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584616"/>
            <a:ext cx="5718223" cy="878022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1933731"/>
            <a:ext cx="8483500" cy="40976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This presentation supports the following article in </a:t>
            </a:r>
            <a:r>
              <a:rPr lang="en-GB" cap="small" dirty="0"/>
              <a:t>Geography Review </a:t>
            </a:r>
            <a:r>
              <a:rPr lang="en-GB" dirty="0"/>
              <a:t>Vol. 36, No. 3: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/>
              <a:t>New Horizons: Making Connections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President Trump, Greenland, Australia and the mining of rare earths — page 39.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This PowerPoint builds on some aspects of the above article regarding two specific elements — lithium and neodymium — the latter being one of the rare earth elements and the former often classified (incorrectly) as one.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287164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/>
          </a:bodyPr>
          <a:lstStyle/>
          <a:p>
            <a:r>
              <a:rPr lang="en-US" b="1" dirty="0"/>
              <a:t>What are rare earths?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342663"/>
            <a:ext cx="8160151" cy="5012981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term ‘rare earths’ refers to 17 chemically similar elements (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 lanthanides, plus scandium and yttrium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element 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Lithium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often used alongside other ‘rare earths’, and is of equal importance for the batteries for electric vehicles (EVs). It has been called ‘white oil’.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term ‘rare earth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something of a misnomer — they were named as such when they were first discovered in the late 1700s, but we now know that they proliferate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many locations around the world.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/>
          </a:bodyPr>
          <a:lstStyle/>
          <a:p>
            <a:r>
              <a:rPr lang="en-US" b="1" dirty="0"/>
              <a:t>What are rare earths?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342663"/>
            <a:ext cx="8160151" cy="501298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defRPr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metals have magnetic and electronic properties that lend them an important array of applications: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erium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used to colour glass, and is found in pink glassware and rose-coloured spectacles; it is also used as a ‘signal booster’, particularly in undersea cables that enable global internet communications.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Yttrium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Europium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are used in smartphone batteries and display screens.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amarium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used to treat lung cancer.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6578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502356"/>
            <a:ext cx="5585787" cy="840307"/>
          </a:xfrm>
        </p:spPr>
        <p:txBody>
          <a:bodyPr>
            <a:normAutofit/>
          </a:bodyPr>
          <a:lstStyle/>
          <a:p>
            <a:r>
              <a:rPr lang="en-US" b="1" dirty="0"/>
              <a:t>What are rare earths? (3)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342663"/>
            <a:ext cx="8160151" cy="4687747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‘rare earths’ have crucial energy applications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e.g.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wind turbines or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batteries, making them vital for the move away from fossil fuels — the 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‘Green Transition’.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Hence, in some ways, t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 small group of metals has replaced natural gas and oil as the critical raw material that defines a brutal competition for natural resources between China, the USA and Europe.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China has dominated t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mining and refining of these materials - as early as 1992, Deng Xiaoping observed </a:t>
            </a: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‘the Middle East has oil, China has the rare earths’.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2010 China mined 97% of global production; in 2021 it was 78%.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China is a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lso dominant in processing them, particularly for magnets, wind turbines and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engines.</a:t>
            </a:r>
          </a:p>
          <a:p>
            <a:pPr>
              <a:lnSpc>
                <a:spcPct val="150000"/>
              </a:lnSpc>
              <a:defRPr/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3494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867932"/>
          </a:xfrm>
        </p:spPr>
        <p:txBody>
          <a:bodyPr anchor="ctr">
            <a:normAutofit/>
          </a:bodyPr>
          <a:lstStyle/>
          <a:p>
            <a:r>
              <a:rPr lang="en-US" b="1" dirty="0"/>
              <a:t>Lithium: global production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41055-8E48-4CC0-0C48-DCB77F28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28" y="1142570"/>
            <a:ext cx="6618580" cy="4666099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2023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4E8755-F324-D7A8-FEAC-507CBD6410B2}"/>
              </a:ext>
            </a:extLst>
          </p:cNvPr>
          <p:cNvSpPr txBox="1"/>
          <p:nvPr/>
        </p:nvSpPr>
        <p:spPr>
          <a:xfrm>
            <a:off x="2488557" y="5808670"/>
            <a:ext cx="483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reserves have been found in France, Serbia, Ukraine, Turkey and Greenland.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0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1" y="265049"/>
            <a:ext cx="5539489" cy="827618"/>
          </a:xfrm>
        </p:spPr>
        <p:txBody>
          <a:bodyPr>
            <a:normAutofit/>
          </a:bodyPr>
          <a:lstStyle/>
          <a:p>
            <a:r>
              <a:rPr lang="en-US" b="1" dirty="0"/>
              <a:t>Lithium: Portugal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0" y="1211321"/>
            <a:ext cx="7974957" cy="5262977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Portugal has 10% of Europe’s lithium deposits — amounting to over 60,000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tonnes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February 2022, the Environment Ministry gave the go-ahead to the mining of lithium at six sites across the country.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at some of the sites, including Barroso and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Pinhel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north of the country, local people have mounted campaigns to stop the mines.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Barroso, which is also an environmentally protected area, has deposits worth £1.5 billion over the next 15 years, according to the mining company Savannah Resources.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compa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ny says that 800 jobs will be created. It says money will be invested back into the community — houses, social facilities and energy supplies.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However, the local mayor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states that 95% of the population of the area are against the mine.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fear envi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ronmental damage such as loss of irrigation water and contaminated land.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</p:spTree>
    <p:extLst>
      <p:ext uri="{BB962C8B-B14F-4D97-AF65-F5344CB8AC3E}">
        <p14:creationId xmlns:p14="http://schemas.microsoft.com/office/powerpoint/2010/main" val="329065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711" y="265049"/>
            <a:ext cx="5539489" cy="827618"/>
          </a:xfrm>
        </p:spPr>
        <p:txBody>
          <a:bodyPr>
            <a:normAutofit/>
          </a:bodyPr>
          <a:lstStyle/>
          <a:p>
            <a:r>
              <a:rPr lang="en-US" b="1" dirty="0"/>
              <a:t>Lithium: France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8" y="1211321"/>
            <a:ext cx="4496090" cy="526297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October 2022, the French mining company, </a:t>
            </a:r>
            <a:r>
              <a:rPr lang="en-GB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Imerys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revealed plans to develop a new lithium mine in central France (near Beauvoir).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is to produce 34,000 tonnes of lithium hydroxide per year — enough for 700,000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batteries for 25 years — from 2028.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mine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would also improve the EU’s industrial sovereignty at a time when car and battery manufacturers are heavily dependent on imported lithium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key element in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ransition.</a:t>
            </a:r>
          </a:p>
          <a:p>
            <a:pPr marL="2857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EU plans to stop the sale of new diesel and petrol vehicles in 2035, causing the high demand for lithium batteries.</a:t>
            </a: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355644"/>
            <a:ext cx="3033823" cy="237308"/>
          </a:xfrm>
        </p:spPr>
        <p:txBody>
          <a:bodyPr/>
          <a:lstStyle/>
          <a:p>
            <a:r>
              <a:rPr lang="en-US" dirty="0"/>
              <a:t>Hodder &amp; Stoughton ©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1CC58F-C0E0-5BA7-F563-693625A5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870" y="1457270"/>
            <a:ext cx="4103130" cy="40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85" y="274638"/>
            <a:ext cx="5481615" cy="1188000"/>
          </a:xfrm>
        </p:spPr>
        <p:txBody>
          <a:bodyPr anchor="ctr">
            <a:normAutofit/>
          </a:bodyPr>
          <a:lstStyle/>
          <a:p>
            <a:r>
              <a:rPr lang="en-US" b="1" dirty="0"/>
              <a:t>Neodymium (1)</a:t>
            </a:r>
            <a:endParaRPr lang="en-GB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D755DC-D988-0F7F-B506-A19738A2F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585" y="1462638"/>
            <a:ext cx="7789761" cy="34095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  <a:spcAft>
                <a:spcPts val="800"/>
              </a:spcAft>
            </a:pPr>
            <a:r>
              <a:rPr lang="en-GB" sz="6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Neodymium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vital for wind turbines and 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EVs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20000"/>
              </a:lnSpc>
              <a:spcAft>
                <a:spcPts val="800"/>
              </a:spcAft>
            </a:pP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combined with iron and boron as an alloy, 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becomes a super-magnet (</a:t>
            </a: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 a ‘permanent magnet’) 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capable of holding the weight of a large set of revolving blades to the shaft of a wind turbine. </a:t>
            </a:r>
          </a:p>
          <a:p>
            <a:pPr>
              <a:lnSpc>
                <a:spcPct val="220000"/>
              </a:lnSpc>
              <a:spcAft>
                <a:spcPts val="800"/>
              </a:spcAft>
            </a:pPr>
            <a:r>
              <a:rPr lang="en-GB" sz="6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6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also enables wind turbine operation at both lower and higher than average wind speeds.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5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1535</Words>
  <Application>Microsoft Macintosh PowerPoint</Application>
  <PresentationFormat>On-screen Show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Lucida Grande</vt:lpstr>
      <vt:lpstr>Times New Roman</vt:lpstr>
      <vt:lpstr>Office Theme</vt:lpstr>
      <vt:lpstr>Geographical aspects of two ‘rare earths’  Lithium and neodymium</vt:lpstr>
      <vt:lpstr>Introduction</vt:lpstr>
      <vt:lpstr>What are rare earths? (1)</vt:lpstr>
      <vt:lpstr>What are rare earths? (2)</vt:lpstr>
      <vt:lpstr>What are rare earths? (3)</vt:lpstr>
      <vt:lpstr>Lithium: global production</vt:lpstr>
      <vt:lpstr>Lithium: Portugal</vt:lpstr>
      <vt:lpstr>Lithium: France</vt:lpstr>
      <vt:lpstr>Neodymium (1)</vt:lpstr>
      <vt:lpstr>Neodymium (2)</vt:lpstr>
      <vt:lpstr>Neodymium (3)</vt:lpstr>
      <vt:lpstr>The future: the EU</vt:lpstr>
      <vt:lpstr>The future: Ukraine</vt:lpstr>
      <vt:lpstr>The future: a paradox</vt:lpstr>
      <vt:lpstr>Other resources</vt:lpstr>
      <vt:lpstr>PowerPoint Presentation</vt:lpstr>
    </vt:vector>
  </TitlesOfParts>
  <Company>Philip Allan Updates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Bates</dc:creator>
  <cp:lastModifiedBy>Ben Roberts</cp:lastModifiedBy>
  <cp:revision>922</cp:revision>
  <dcterms:created xsi:type="dcterms:W3CDTF">2015-04-09T13:54:46Z</dcterms:created>
  <dcterms:modified xsi:type="dcterms:W3CDTF">2023-01-27T15:35:40Z</dcterms:modified>
</cp:coreProperties>
</file>