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56" r:id="rId2"/>
    <p:sldId id="259" r:id="rId3"/>
    <p:sldId id="301" r:id="rId4"/>
    <p:sldId id="455" r:id="rId5"/>
    <p:sldId id="284" r:id="rId6"/>
    <p:sldId id="304" r:id="rId7"/>
    <p:sldId id="456" r:id="rId8"/>
    <p:sldId id="305" r:id="rId9"/>
    <p:sldId id="306" r:id="rId10"/>
    <p:sldId id="300" r:id="rId11"/>
    <p:sldId id="292" r:id="rId12"/>
    <p:sldId id="303" r:id="rId13"/>
    <p:sldId id="457" r:id="rId14"/>
    <p:sldId id="295" r:id="rId15"/>
    <p:sldId id="297"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on Oakes" initials="SO" lastIdx="2" clrIdx="0">
    <p:extLst>
      <p:ext uri="{19B8F6BF-5375-455C-9EA6-DF929625EA0E}">
        <p15:presenceInfo xmlns:p15="http://schemas.microsoft.com/office/powerpoint/2012/main" userId="106ecc6d5c7a02b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99A"/>
    <a:srgbClr val="7778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3AA517-D262-AD4B-9173-FB9F66B3EA9F}" v="12" dt="2023-01-27T15:38:51.7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17" autoAdjust="0"/>
    <p:restoredTop sz="93073" autoAdjust="0"/>
  </p:normalViewPr>
  <p:slideViewPr>
    <p:cSldViewPr snapToGrid="0" snapToObjects="1">
      <p:cViewPr varScale="1">
        <p:scale>
          <a:sx n="133" d="100"/>
          <a:sy n="133" d="100"/>
        </p:scale>
        <p:origin x="192" y="3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Roberts" userId="afd2b2f5-d19b-458d-8355-bb03a636b71a" providerId="ADAL" clId="{A73AA517-D262-AD4B-9173-FB9F66B3EA9F}"/>
    <pc:docChg chg="custSel modSld">
      <pc:chgData name="Ben Roberts" userId="afd2b2f5-d19b-458d-8355-bb03a636b71a" providerId="ADAL" clId="{A73AA517-D262-AD4B-9173-FB9F66B3EA9F}" dt="2023-01-27T15:41:06.952" v="70" actId="20577"/>
      <pc:docMkLst>
        <pc:docMk/>
      </pc:docMkLst>
      <pc:sldChg chg="modSp mod">
        <pc:chgData name="Ben Roberts" userId="afd2b2f5-d19b-458d-8355-bb03a636b71a" providerId="ADAL" clId="{A73AA517-D262-AD4B-9173-FB9F66B3EA9F}" dt="2023-01-27T15:38:09.136" v="11" actId="1076"/>
        <pc:sldMkLst>
          <pc:docMk/>
          <pc:sldMk cId="2228435026" sldId="256"/>
        </pc:sldMkLst>
        <pc:spChg chg="mod">
          <ac:chgData name="Ben Roberts" userId="afd2b2f5-d19b-458d-8355-bb03a636b71a" providerId="ADAL" clId="{A73AA517-D262-AD4B-9173-FB9F66B3EA9F}" dt="2023-01-27T15:38:09.136" v="11" actId="1076"/>
          <ac:spMkLst>
            <pc:docMk/>
            <pc:sldMk cId="2228435026" sldId="256"/>
            <ac:spMk id="2" creationId="{00000000-0000-0000-0000-000000000000}"/>
          </ac:spMkLst>
        </pc:spChg>
        <pc:spChg chg="mod">
          <ac:chgData name="Ben Roberts" userId="afd2b2f5-d19b-458d-8355-bb03a636b71a" providerId="ADAL" clId="{A73AA517-D262-AD4B-9173-FB9F66B3EA9F}" dt="2023-01-27T15:37:57.741" v="10" actId="1076"/>
          <ac:spMkLst>
            <pc:docMk/>
            <pc:sldMk cId="2228435026" sldId="256"/>
            <ac:spMk id="3" creationId="{00000000-0000-0000-0000-000000000000}"/>
          </ac:spMkLst>
        </pc:spChg>
      </pc:sldChg>
      <pc:sldChg chg="modSp">
        <pc:chgData name="Ben Roberts" userId="afd2b2f5-d19b-458d-8355-bb03a636b71a" providerId="ADAL" clId="{A73AA517-D262-AD4B-9173-FB9F66B3EA9F}" dt="2023-01-27T15:38:51.750" v="23" actId="20577"/>
        <pc:sldMkLst>
          <pc:docMk/>
          <pc:sldMk cId="192355242" sldId="284"/>
        </pc:sldMkLst>
        <pc:spChg chg="mod">
          <ac:chgData name="Ben Roberts" userId="afd2b2f5-d19b-458d-8355-bb03a636b71a" providerId="ADAL" clId="{A73AA517-D262-AD4B-9173-FB9F66B3EA9F}" dt="2023-01-27T15:38:51.750" v="23" actId="20577"/>
          <ac:spMkLst>
            <pc:docMk/>
            <pc:sldMk cId="192355242" sldId="284"/>
            <ac:spMk id="4" creationId="{1CA874D9-8F65-E50F-7E1C-AC0FC460A43D}"/>
          </ac:spMkLst>
        </pc:spChg>
      </pc:sldChg>
      <pc:sldChg chg="modSp mod">
        <pc:chgData name="Ben Roberts" userId="afd2b2f5-d19b-458d-8355-bb03a636b71a" providerId="ADAL" clId="{A73AA517-D262-AD4B-9173-FB9F66B3EA9F}" dt="2023-01-27T15:40:02.287" v="52" actId="20577"/>
        <pc:sldMkLst>
          <pc:docMk/>
          <pc:sldMk cId="2534467782" sldId="292"/>
        </pc:sldMkLst>
        <pc:spChg chg="mod">
          <ac:chgData name="Ben Roberts" userId="afd2b2f5-d19b-458d-8355-bb03a636b71a" providerId="ADAL" clId="{A73AA517-D262-AD4B-9173-FB9F66B3EA9F}" dt="2023-01-27T15:40:02.287" v="52" actId="20577"/>
          <ac:spMkLst>
            <pc:docMk/>
            <pc:sldMk cId="2534467782" sldId="292"/>
            <ac:spMk id="8" creationId="{3C870FC9-E0A0-C380-045C-BECC78E42FBC}"/>
          </ac:spMkLst>
        </pc:spChg>
      </pc:sldChg>
      <pc:sldChg chg="modSp mod">
        <pc:chgData name="Ben Roberts" userId="afd2b2f5-d19b-458d-8355-bb03a636b71a" providerId="ADAL" clId="{A73AA517-D262-AD4B-9173-FB9F66B3EA9F}" dt="2023-01-27T15:41:06.952" v="70" actId="20577"/>
        <pc:sldMkLst>
          <pc:docMk/>
          <pc:sldMk cId="796032030" sldId="297"/>
        </pc:sldMkLst>
        <pc:spChg chg="mod">
          <ac:chgData name="Ben Roberts" userId="afd2b2f5-d19b-458d-8355-bb03a636b71a" providerId="ADAL" clId="{A73AA517-D262-AD4B-9173-FB9F66B3EA9F}" dt="2023-01-27T15:41:06.952" v="70" actId="20577"/>
          <ac:spMkLst>
            <pc:docMk/>
            <pc:sldMk cId="796032030" sldId="297"/>
            <ac:spMk id="4" creationId="{B297F668-AD9C-4048-83C7-F99365A17B5F}"/>
          </ac:spMkLst>
        </pc:spChg>
      </pc:sldChg>
      <pc:sldChg chg="modSp mod">
        <pc:chgData name="Ben Roberts" userId="afd2b2f5-d19b-458d-8355-bb03a636b71a" providerId="ADAL" clId="{A73AA517-D262-AD4B-9173-FB9F66B3EA9F}" dt="2023-01-27T15:39:54.399" v="50" actId="20577"/>
        <pc:sldMkLst>
          <pc:docMk/>
          <pc:sldMk cId="818292214" sldId="300"/>
        </pc:sldMkLst>
        <pc:spChg chg="mod">
          <ac:chgData name="Ben Roberts" userId="afd2b2f5-d19b-458d-8355-bb03a636b71a" providerId="ADAL" clId="{A73AA517-D262-AD4B-9173-FB9F66B3EA9F}" dt="2023-01-27T15:39:54.399" v="50" actId="20577"/>
          <ac:spMkLst>
            <pc:docMk/>
            <pc:sldMk cId="818292214" sldId="300"/>
            <ac:spMk id="2" creationId="{58A9C44B-97C3-AB04-EEF4-74E3DE115EE5}"/>
          </ac:spMkLst>
        </pc:spChg>
      </pc:sldChg>
      <pc:sldChg chg="modSp mod">
        <pc:chgData name="Ben Roberts" userId="afd2b2f5-d19b-458d-8355-bb03a636b71a" providerId="ADAL" clId="{A73AA517-D262-AD4B-9173-FB9F66B3EA9F}" dt="2023-01-27T15:40:51.362" v="68" actId="20577"/>
        <pc:sldMkLst>
          <pc:docMk/>
          <pc:sldMk cId="1781110411" sldId="303"/>
        </pc:sldMkLst>
        <pc:spChg chg="mod">
          <ac:chgData name="Ben Roberts" userId="afd2b2f5-d19b-458d-8355-bb03a636b71a" providerId="ADAL" clId="{A73AA517-D262-AD4B-9173-FB9F66B3EA9F}" dt="2023-01-27T15:40:51.362" v="68" actId="20577"/>
          <ac:spMkLst>
            <pc:docMk/>
            <pc:sldMk cId="1781110411" sldId="303"/>
            <ac:spMk id="5" creationId="{9AF8B937-BCAF-5F07-4CB3-C08027D5093A}"/>
          </ac:spMkLst>
        </pc:spChg>
        <pc:spChg chg="mod">
          <ac:chgData name="Ben Roberts" userId="afd2b2f5-d19b-458d-8355-bb03a636b71a" providerId="ADAL" clId="{A73AA517-D262-AD4B-9173-FB9F66B3EA9F}" dt="2023-01-27T15:40:08.993" v="56" actId="20577"/>
          <ac:spMkLst>
            <pc:docMk/>
            <pc:sldMk cId="1781110411" sldId="303"/>
            <ac:spMk id="6" creationId="{2AA732EA-657F-EC5F-AF71-E6A84C4FAA4E}"/>
          </ac:spMkLst>
        </pc:spChg>
      </pc:sldChg>
      <pc:sldChg chg="modSp mod">
        <pc:chgData name="Ben Roberts" userId="afd2b2f5-d19b-458d-8355-bb03a636b71a" providerId="ADAL" clId="{A73AA517-D262-AD4B-9173-FB9F66B3EA9F}" dt="2023-01-27T15:39:37.138" v="47" actId="20577"/>
        <pc:sldMkLst>
          <pc:docMk/>
          <pc:sldMk cId="1614547226" sldId="305"/>
        </pc:sldMkLst>
        <pc:spChg chg="mod">
          <ac:chgData name="Ben Roberts" userId="afd2b2f5-d19b-458d-8355-bb03a636b71a" providerId="ADAL" clId="{A73AA517-D262-AD4B-9173-FB9F66B3EA9F}" dt="2023-01-27T15:39:37.138" v="47" actId="20577"/>
          <ac:spMkLst>
            <pc:docMk/>
            <pc:sldMk cId="1614547226" sldId="305"/>
            <ac:spMk id="7" creationId="{00000000-0000-0000-0000-000000000000}"/>
          </ac:spMkLst>
        </pc:spChg>
      </pc:sldChg>
      <pc:sldChg chg="modSp mod">
        <pc:chgData name="Ben Roberts" userId="afd2b2f5-d19b-458d-8355-bb03a636b71a" providerId="ADAL" clId="{A73AA517-D262-AD4B-9173-FB9F66B3EA9F}" dt="2023-01-27T15:39:50.376" v="49" actId="20577"/>
        <pc:sldMkLst>
          <pc:docMk/>
          <pc:sldMk cId="1499419088" sldId="306"/>
        </pc:sldMkLst>
        <pc:spChg chg="mod">
          <ac:chgData name="Ben Roberts" userId="afd2b2f5-d19b-458d-8355-bb03a636b71a" providerId="ADAL" clId="{A73AA517-D262-AD4B-9173-FB9F66B3EA9F}" dt="2023-01-27T15:39:50.376" v="49" actId="20577"/>
          <ac:spMkLst>
            <pc:docMk/>
            <pc:sldMk cId="1499419088" sldId="306"/>
            <ac:spMk id="2" creationId="{00000000-0000-0000-0000-000000000000}"/>
          </ac:spMkLst>
        </pc:spChg>
      </pc:sldChg>
      <pc:sldChg chg="modSp">
        <pc:chgData name="Ben Roberts" userId="afd2b2f5-d19b-458d-8355-bb03a636b71a" providerId="ADAL" clId="{A73AA517-D262-AD4B-9173-FB9F66B3EA9F}" dt="2023-01-27T15:38:42.167" v="21" actId="20577"/>
        <pc:sldMkLst>
          <pc:docMk/>
          <pc:sldMk cId="4038398469" sldId="455"/>
        </pc:sldMkLst>
        <pc:spChg chg="mod">
          <ac:chgData name="Ben Roberts" userId="afd2b2f5-d19b-458d-8355-bb03a636b71a" providerId="ADAL" clId="{A73AA517-D262-AD4B-9173-FB9F66B3EA9F}" dt="2023-01-27T15:38:34.192" v="17" actId="20577"/>
          <ac:spMkLst>
            <pc:docMk/>
            <pc:sldMk cId="4038398469" sldId="455"/>
            <ac:spMk id="3" creationId="{FDA75E79-0EA8-D450-F08F-194633A40D5D}"/>
          </ac:spMkLst>
        </pc:spChg>
        <pc:graphicFrameChg chg="mod">
          <ac:chgData name="Ben Roberts" userId="afd2b2f5-d19b-458d-8355-bb03a636b71a" providerId="ADAL" clId="{A73AA517-D262-AD4B-9173-FB9F66B3EA9F}" dt="2023-01-27T15:38:42.167" v="21" actId="20577"/>
          <ac:graphicFrameMkLst>
            <pc:docMk/>
            <pc:sldMk cId="4038398469" sldId="455"/>
            <ac:graphicFrameMk id="2" creationId="{44BCE35F-4EBA-B310-5A68-5B2486828860}"/>
          </ac:graphicFrameMkLst>
        </pc:graphicFrame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3.jpg"/></Relationships>
</file>

<file path=ppt/diagrams/_rels/drawing1.xml.rels><?xml version="1.0" encoding="UTF-8" standalone="yes"?>
<Relationships xmlns="http://schemas.openxmlformats.org/package/2006/relationships"><Relationship Id="rId1" Type="http://schemas.openxmlformats.org/officeDocument/2006/relationships/image" Target="../media/image3.jpg"/></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D339AF-BC4B-47B8-9A37-1877CDDCA4D4}" type="doc">
      <dgm:prSet loTypeId="urn:microsoft.com/office/officeart/2005/8/layout/radial2" loCatId="relationship" qsTypeId="urn:microsoft.com/office/officeart/2005/8/quickstyle/simple2" qsCatId="simple" csTypeId="urn:microsoft.com/office/officeart/2005/8/colors/accent4_2" csCatId="accent4" phldr="1"/>
      <dgm:spPr/>
      <dgm:t>
        <a:bodyPr/>
        <a:lstStyle/>
        <a:p>
          <a:endParaRPr lang="en-GB"/>
        </a:p>
      </dgm:t>
    </dgm:pt>
    <dgm:pt modelId="{F5C74A87-D40A-4848-AF2B-FFD23755D579}">
      <dgm:prSet phldrT="[Text]"/>
      <dgm:spPr/>
      <dgm:t>
        <a:bodyPr/>
        <a:lstStyle/>
        <a:p>
          <a:r>
            <a:rPr lang="en-GB" dirty="0"/>
            <a:t>1. Place </a:t>
          </a:r>
          <a:r>
            <a:rPr lang="en-GB" b="1" dirty="0"/>
            <a:t>identity</a:t>
          </a:r>
          <a:r>
            <a:rPr lang="en-GB" dirty="0"/>
            <a:t> and character</a:t>
          </a:r>
        </a:p>
      </dgm:t>
    </dgm:pt>
    <dgm:pt modelId="{727D2646-17F8-4850-B66C-E1500AB729C3}" type="parTrans" cxnId="{A994688A-A3AF-4C82-AB23-72812648B945}">
      <dgm:prSet/>
      <dgm:spPr/>
      <dgm:t>
        <a:bodyPr/>
        <a:lstStyle/>
        <a:p>
          <a:endParaRPr lang="en-GB"/>
        </a:p>
      </dgm:t>
    </dgm:pt>
    <dgm:pt modelId="{AF174EC8-EAA4-45FF-9398-398876998E35}" type="sibTrans" cxnId="{A994688A-A3AF-4C82-AB23-72812648B945}">
      <dgm:prSet/>
      <dgm:spPr/>
      <dgm:t>
        <a:bodyPr/>
        <a:lstStyle/>
        <a:p>
          <a:endParaRPr lang="en-GB"/>
        </a:p>
      </dgm:t>
    </dgm:pt>
    <dgm:pt modelId="{959E55CD-C508-4142-975D-2C168BE8066E}">
      <dgm:prSet phldrT="[Text]"/>
      <dgm:spPr/>
      <dgm:t>
        <a:bodyPr/>
        <a:lstStyle/>
        <a:p>
          <a:r>
            <a:rPr lang="en-GB" dirty="0"/>
            <a:t>Lockdown impacts for businesses and high streets</a:t>
          </a:r>
        </a:p>
      </dgm:t>
    </dgm:pt>
    <dgm:pt modelId="{8A4B2DE8-89D3-4A1E-BAE6-2B302CAE4D3C}" type="parTrans" cxnId="{FE7770D4-0665-411E-BD00-1B8A81F17F94}">
      <dgm:prSet/>
      <dgm:spPr/>
      <dgm:t>
        <a:bodyPr/>
        <a:lstStyle/>
        <a:p>
          <a:endParaRPr lang="en-GB"/>
        </a:p>
      </dgm:t>
    </dgm:pt>
    <dgm:pt modelId="{4DBE0CAF-B2BA-4816-973E-D8C898470303}" type="sibTrans" cxnId="{FE7770D4-0665-411E-BD00-1B8A81F17F94}">
      <dgm:prSet/>
      <dgm:spPr/>
      <dgm:t>
        <a:bodyPr/>
        <a:lstStyle/>
        <a:p>
          <a:endParaRPr lang="en-GB"/>
        </a:p>
      </dgm:t>
    </dgm:pt>
    <dgm:pt modelId="{EB20184C-07F0-47BC-8DA7-5354AEDC0AE1}">
      <dgm:prSet phldrT="[Text]"/>
      <dgm:spPr/>
      <dgm:t>
        <a:bodyPr/>
        <a:lstStyle/>
        <a:p>
          <a:r>
            <a:rPr lang="en-GB" dirty="0"/>
            <a:t>Migration and community changes</a:t>
          </a:r>
        </a:p>
      </dgm:t>
    </dgm:pt>
    <dgm:pt modelId="{CD576731-1869-44D3-A429-622C54748748}" type="parTrans" cxnId="{7C742714-E948-40A6-8019-9D8B061664C7}">
      <dgm:prSet/>
      <dgm:spPr/>
      <dgm:t>
        <a:bodyPr/>
        <a:lstStyle/>
        <a:p>
          <a:endParaRPr lang="en-GB"/>
        </a:p>
      </dgm:t>
    </dgm:pt>
    <dgm:pt modelId="{77C2FCE4-0A4D-4FA2-9CFD-FB57C7012C36}" type="sibTrans" cxnId="{7C742714-E948-40A6-8019-9D8B061664C7}">
      <dgm:prSet/>
      <dgm:spPr/>
      <dgm:t>
        <a:bodyPr/>
        <a:lstStyle/>
        <a:p>
          <a:endParaRPr lang="en-GB"/>
        </a:p>
      </dgm:t>
    </dgm:pt>
    <dgm:pt modelId="{34450314-9058-4E1F-9AA2-9949D899765C}">
      <dgm:prSet phldrT="[Text]"/>
      <dgm:spPr/>
      <dgm:t>
        <a:bodyPr/>
        <a:lstStyle/>
        <a:p>
          <a:r>
            <a:rPr lang="en-GB" dirty="0"/>
            <a:t>2. Place </a:t>
          </a:r>
          <a:r>
            <a:rPr lang="en-GB" b="1" dirty="0"/>
            <a:t>meanings</a:t>
          </a:r>
          <a:r>
            <a:rPr lang="en-GB" b="0" dirty="0"/>
            <a:t>,</a:t>
          </a:r>
          <a:r>
            <a:rPr lang="en-GB" dirty="0"/>
            <a:t> experiences and feelings</a:t>
          </a:r>
        </a:p>
      </dgm:t>
    </dgm:pt>
    <dgm:pt modelId="{9ED34FF1-3944-4F11-9803-6D204875A2D7}" type="parTrans" cxnId="{9D455411-D993-4BE6-988C-884F8B0F7922}">
      <dgm:prSet/>
      <dgm:spPr/>
      <dgm:t>
        <a:bodyPr/>
        <a:lstStyle/>
        <a:p>
          <a:endParaRPr lang="en-GB"/>
        </a:p>
      </dgm:t>
    </dgm:pt>
    <dgm:pt modelId="{37A820EF-0622-471F-8EC2-A83286E1999C}" type="sibTrans" cxnId="{9D455411-D993-4BE6-988C-884F8B0F7922}">
      <dgm:prSet/>
      <dgm:spPr/>
      <dgm:t>
        <a:bodyPr/>
        <a:lstStyle/>
        <a:p>
          <a:endParaRPr lang="en-GB"/>
        </a:p>
      </dgm:t>
    </dgm:pt>
    <dgm:pt modelId="{417DEF7B-D019-49CF-B109-7D9B5952F8B9}">
      <dgm:prSet phldrT="[Text]"/>
      <dgm:spPr/>
      <dgm:t>
        <a:bodyPr/>
        <a:lstStyle/>
        <a:p>
          <a:r>
            <a:rPr lang="en-GB" dirty="0"/>
            <a:t>People’s changing experiences of local places during Covid-19 lockdowns</a:t>
          </a:r>
        </a:p>
      </dgm:t>
    </dgm:pt>
    <dgm:pt modelId="{3DF8308F-0312-449B-9CDE-403B4433456E}" type="parTrans" cxnId="{D2434F85-621E-40BD-88E4-51993E5B69E1}">
      <dgm:prSet/>
      <dgm:spPr/>
      <dgm:t>
        <a:bodyPr/>
        <a:lstStyle/>
        <a:p>
          <a:endParaRPr lang="en-GB"/>
        </a:p>
      </dgm:t>
    </dgm:pt>
    <dgm:pt modelId="{7AA810DB-D5CA-4726-9534-2E40F35D14B4}" type="sibTrans" cxnId="{D2434F85-621E-40BD-88E4-51993E5B69E1}">
      <dgm:prSet/>
      <dgm:spPr/>
      <dgm:t>
        <a:bodyPr/>
        <a:lstStyle/>
        <a:p>
          <a:endParaRPr lang="en-GB"/>
        </a:p>
      </dgm:t>
    </dgm:pt>
    <dgm:pt modelId="{75FF2770-FD09-4B8E-9D23-EF157F7E3A12}">
      <dgm:prSet phldrT="[Text]"/>
      <dgm:spPr/>
      <dgm:t>
        <a:bodyPr/>
        <a:lstStyle/>
        <a:p>
          <a:r>
            <a:rPr lang="en-GB" dirty="0"/>
            <a:t>3. Place </a:t>
          </a:r>
          <a:r>
            <a:rPr lang="en-GB" b="1" dirty="0"/>
            <a:t>connections</a:t>
          </a:r>
          <a:r>
            <a:rPr lang="en-GB" dirty="0"/>
            <a:t> and links</a:t>
          </a:r>
        </a:p>
      </dgm:t>
    </dgm:pt>
    <dgm:pt modelId="{1B656A38-BD2F-448B-8DC9-3F5B427D6A6B}" type="parTrans" cxnId="{702F3DE1-DF02-49B2-84BD-B6A1A4FF8FF4}">
      <dgm:prSet/>
      <dgm:spPr/>
      <dgm:t>
        <a:bodyPr/>
        <a:lstStyle/>
        <a:p>
          <a:endParaRPr lang="en-GB"/>
        </a:p>
      </dgm:t>
    </dgm:pt>
    <dgm:pt modelId="{5CE4ED53-2009-4D3E-920F-474BEDB61876}" type="sibTrans" cxnId="{702F3DE1-DF02-49B2-84BD-B6A1A4FF8FF4}">
      <dgm:prSet/>
      <dgm:spPr/>
      <dgm:t>
        <a:bodyPr/>
        <a:lstStyle/>
        <a:p>
          <a:endParaRPr lang="en-GB"/>
        </a:p>
      </dgm:t>
    </dgm:pt>
    <dgm:pt modelId="{EE2141B6-5C73-4A60-9D61-10BA42199F78}">
      <dgm:prSet phldrT="[Text]"/>
      <dgm:spPr/>
      <dgm:t>
        <a:bodyPr/>
        <a:lstStyle/>
        <a:p>
          <a:r>
            <a:rPr lang="en-GB" dirty="0"/>
            <a:t>Restricted travel</a:t>
          </a:r>
        </a:p>
      </dgm:t>
    </dgm:pt>
    <dgm:pt modelId="{1BFEFA25-619B-49C1-B7AD-56D3000055D1}" type="parTrans" cxnId="{301B50E7-EDF1-4F1E-8044-FF3BA8A56D06}">
      <dgm:prSet/>
      <dgm:spPr/>
      <dgm:t>
        <a:bodyPr/>
        <a:lstStyle/>
        <a:p>
          <a:endParaRPr lang="en-GB"/>
        </a:p>
      </dgm:t>
    </dgm:pt>
    <dgm:pt modelId="{6075E667-65CC-4B2A-B50B-4029E690A374}" type="sibTrans" cxnId="{301B50E7-EDF1-4F1E-8044-FF3BA8A56D06}">
      <dgm:prSet/>
      <dgm:spPr/>
      <dgm:t>
        <a:bodyPr/>
        <a:lstStyle/>
        <a:p>
          <a:endParaRPr lang="en-GB"/>
        </a:p>
      </dgm:t>
    </dgm:pt>
    <dgm:pt modelId="{EBE7FC33-FA5F-4F38-A5E5-024444C8A357}">
      <dgm:prSet phldrT="[Text]"/>
      <dgm:spPr/>
      <dgm:t>
        <a:bodyPr/>
        <a:lstStyle/>
        <a:p>
          <a:r>
            <a:rPr lang="en-GB" dirty="0"/>
            <a:t>Increased online connectivity</a:t>
          </a:r>
        </a:p>
      </dgm:t>
    </dgm:pt>
    <dgm:pt modelId="{FF743344-CE51-475D-8C02-6932BD063F76}" type="parTrans" cxnId="{2EC69C71-88F5-4622-BAC4-E5AE1075F692}">
      <dgm:prSet/>
      <dgm:spPr/>
      <dgm:t>
        <a:bodyPr/>
        <a:lstStyle/>
        <a:p>
          <a:endParaRPr lang="en-GB"/>
        </a:p>
      </dgm:t>
    </dgm:pt>
    <dgm:pt modelId="{8891A3A4-0603-49D8-822E-567724658352}" type="sibTrans" cxnId="{2EC69C71-88F5-4622-BAC4-E5AE1075F692}">
      <dgm:prSet/>
      <dgm:spPr/>
      <dgm:t>
        <a:bodyPr/>
        <a:lstStyle/>
        <a:p>
          <a:endParaRPr lang="en-GB"/>
        </a:p>
      </dgm:t>
    </dgm:pt>
    <dgm:pt modelId="{7CC89438-0941-47BD-863C-C04FF7178EB1}">
      <dgm:prSet phldrT="[Text]"/>
      <dgm:spPr/>
      <dgm:t>
        <a:bodyPr/>
        <a:lstStyle/>
        <a:p>
          <a:r>
            <a:rPr lang="en-GB" dirty="0"/>
            <a:t>Supply chain disruptions</a:t>
          </a:r>
        </a:p>
      </dgm:t>
    </dgm:pt>
    <dgm:pt modelId="{EFA6BAA0-1750-44EF-A6A8-3F77B66928A0}" type="parTrans" cxnId="{A22AB541-5A60-4484-862A-437A8DE5F61C}">
      <dgm:prSet/>
      <dgm:spPr/>
      <dgm:t>
        <a:bodyPr/>
        <a:lstStyle/>
        <a:p>
          <a:endParaRPr lang="en-GB"/>
        </a:p>
      </dgm:t>
    </dgm:pt>
    <dgm:pt modelId="{9D5D2C07-5C37-4C3F-985C-CDFD871C1D97}" type="sibTrans" cxnId="{A22AB541-5A60-4484-862A-437A8DE5F61C}">
      <dgm:prSet/>
      <dgm:spPr/>
      <dgm:t>
        <a:bodyPr/>
        <a:lstStyle/>
        <a:p>
          <a:endParaRPr lang="en-GB"/>
        </a:p>
      </dgm:t>
    </dgm:pt>
    <dgm:pt modelId="{AB948D30-BCAD-41D2-A7C6-CA8A627E4623}" type="pres">
      <dgm:prSet presAssocID="{96D339AF-BC4B-47B8-9A37-1877CDDCA4D4}" presName="composite" presStyleCnt="0">
        <dgm:presLayoutVars>
          <dgm:chMax val="5"/>
          <dgm:dir/>
          <dgm:animLvl val="ctr"/>
          <dgm:resizeHandles val="exact"/>
        </dgm:presLayoutVars>
      </dgm:prSet>
      <dgm:spPr/>
    </dgm:pt>
    <dgm:pt modelId="{995FE0D6-0382-47F9-A35B-6C9D081C8717}" type="pres">
      <dgm:prSet presAssocID="{96D339AF-BC4B-47B8-9A37-1877CDDCA4D4}" presName="cycle" presStyleCnt="0"/>
      <dgm:spPr/>
    </dgm:pt>
    <dgm:pt modelId="{76E68262-C832-4B97-A9CF-E71F77AE08EC}" type="pres">
      <dgm:prSet presAssocID="{96D339AF-BC4B-47B8-9A37-1877CDDCA4D4}" presName="centerShape" presStyleCnt="0"/>
      <dgm:spPr/>
    </dgm:pt>
    <dgm:pt modelId="{184A8877-F638-48B7-A35D-E3E5470CE79D}" type="pres">
      <dgm:prSet presAssocID="{96D339AF-BC4B-47B8-9A37-1877CDDCA4D4}" presName="connSite" presStyleLbl="node1" presStyleIdx="0" presStyleCnt="4"/>
      <dgm:spPr/>
    </dgm:pt>
    <dgm:pt modelId="{08C7F9F7-DCDF-4F2F-8E85-D38A7778F558}" type="pres">
      <dgm:prSet presAssocID="{96D339AF-BC4B-47B8-9A37-1877CDDCA4D4}" presName="visible" presStyleLbl="node1" presStyleIdx="0" presStyleCnt="4" custLinFactNeighborX="618" custLinFactNeighborY="412"/>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33C82EE8-36CD-419B-9B24-283533370645}" type="pres">
      <dgm:prSet presAssocID="{727D2646-17F8-4850-B66C-E1500AB729C3}" presName="Name25" presStyleLbl="parChTrans1D1" presStyleIdx="0" presStyleCnt="3"/>
      <dgm:spPr/>
    </dgm:pt>
    <dgm:pt modelId="{28BCEC20-F3F3-4B89-AB96-91F15B9DACF0}" type="pres">
      <dgm:prSet presAssocID="{F5C74A87-D40A-4848-AF2B-FFD23755D579}" presName="node" presStyleCnt="0"/>
      <dgm:spPr/>
    </dgm:pt>
    <dgm:pt modelId="{BD1362EF-FD74-4323-8E24-0895F224A2A9}" type="pres">
      <dgm:prSet presAssocID="{F5C74A87-D40A-4848-AF2B-FFD23755D579}" presName="parentNode" presStyleLbl="node1" presStyleIdx="1" presStyleCnt="4">
        <dgm:presLayoutVars>
          <dgm:chMax val="1"/>
          <dgm:bulletEnabled val="1"/>
        </dgm:presLayoutVars>
      </dgm:prSet>
      <dgm:spPr/>
    </dgm:pt>
    <dgm:pt modelId="{A023C5F6-9CC7-44B5-B18D-F49E61516A0C}" type="pres">
      <dgm:prSet presAssocID="{F5C74A87-D40A-4848-AF2B-FFD23755D579}" presName="childNode" presStyleLbl="revTx" presStyleIdx="0" presStyleCnt="3">
        <dgm:presLayoutVars>
          <dgm:bulletEnabled val="1"/>
        </dgm:presLayoutVars>
      </dgm:prSet>
      <dgm:spPr/>
    </dgm:pt>
    <dgm:pt modelId="{4ECE909C-787E-4E0C-AC53-AFB6E29130E5}" type="pres">
      <dgm:prSet presAssocID="{9ED34FF1-3944-4F11-9803-6D204875A2D7}" presName="Name25" presStyleLbl="parChTrans1D1" presStyleIdx="1" presStyleCnt="3"/>
      <dgm:spPr/>
    </dgm:pt>
    <dgm:pt modelId="{4A608D3C-1780-47E6-83E3-344C4ED99D96}" type="pres">
      <dgm:prSet presAssocID="{34450314-9058-4E1F-9AA2-9949D899765C}" presName="node" presStyleCnt="0"/>
      <dgm:spPr/>
    </dgm:pt>
    <dgm:pt modelId="{F238A819-46C0-4461-BFD9-83BE090D6A57}" type="pres">
      <dgm:prSet presAssocID="{34450314-9058-4E1F-9AA2-9949D899765C}" presName="parentNode" presStyleLbl="node1" presStyleIdx="2" presStyleCnt="4">
        <dgm:presLayoutVars>
          <dgm:chMax val="1"/>
          <dgm:bulletEnabled val="1"/>
        </dgm:presLayoutVars>
      </dgm:prSet>
      <dgm:spPr/>
    </dgm:pt>
    <dgm:pt modelId="{DA9B4C5B-E5EF-41AC-8D1B-54E5ADF98D05}" type="pres">
      <dgm:prSet presAssocID="{34450314-9058-4E1F-9AA2-9949D899765C}" presName="childNode" presStyleLbl="revTx" presStyleIdx="1" presStyleCnt="3">
        <dgm:presLayoutVars>
          <dgm:bulletEnabled val="1"/>
        </dgm:presLayoutVars>
      </dgm:prSet>
      <dgm:spPr/>
    </dgm:pt>
    <dgm:pt modelId="{CE1C28CE-EA38-47E5-9EA1-DABA652CF019}" type="pres">
      <dgm:prSet presAssocID="{1B656A38-BD2F-448B-8DC9-3F5B427D6A6B}" presName="Name25" presStyleLbl="parChTrans1D1" presStyleIdx="2" presStyleCnt="3"/>
      <dgm:spPr/>
    </dgm:pt>
    <dgm:pt modelId="{F7D93920-5DBF-41C0-9EBA-35C94812AA9C}" type="pres">
      <dgm:prSet presAssocID="{75FF2770-FD09-4B8E-9D23-EF157F7E3A12}" presName="node" presStyleCnt="0"/>
      <dgm:spPr/>
    </dgm:pt>
    <dgm:pt modelId="{22DCBF4B-64C3-4BF3-BA8F-0C385CE36727}" type="pres">
      <dgm:prSet presAssocID="{75FF2770-FD09-4B8E-9D23-EF157F7E3A12}" presName="parentNode" presStyleLbl="node1" presStyleIdx="3" presStyleCnt="4">
        <dgm:presLayoutVars>
          <dgm:chMax val="1"/>
          <dgm:bulletEnabled val="1"/>
        </dgm:presLayoutVars>
      </dgm:prSet>
      <dgm:spPr/>
    </dgm:pt>
    <dgm:pt modelId="{9211AC70-CE30-4582-820F-35A24768BB20}" type="pres">
      <dgm:prSet presAssocID="{75FF2770-FD09-4B8E-9D23-EF157F7E3A12}" presName="childNode" presStyleLbl="revTx" presStyleIdx="2" presStyleCnt="3">
        <dgm:presLayoutVars>
          <dgm:bulletEnabled val="1"/>
        </dgm:presLayoutVars>
      </dgm:prSet>
      <dgm:spPr/>
    </dgm:pt>
  </dgm:ptLst>
  <dgm:cxnLst>
    <dgm:cxn modelId="{713E7004-8C55-45D6-8BAC-6CE164DBD904}" type="presOf" srcId="{727D2646-17F8-4850-B66C-E1500AB729C3}" destId="{33C82EE8-36CD-419B-9B24-283533370645}" srcOrd="0" destOrd="0" presId="urn:microsoft.com/office/officeart/2005/8/layout/radial2"/>
    <dgm:cxn modelId="{F6A22E0F-C2DF-480C-B847-1FAD9D1260F7}" type="presOf" srcId="{959E55CD-C508-4142-975D-2C168BE8066E}" destId="{A023C5F6-9CC7-44B5-B18D-F49E61516A0C}" srcOrd="0" destOrd="0" presId="urn:microsoft.com/office/officeart/2005/8/layout/radial2"/>
    <dgm:cxn modelId="{9D455411-D993-4BE6-988C-884F8B0F7922}" srcId="{96D339AF-BC4B-47B8-9A37-1877CDDCA4D4}" destId="{34450314-9058-4E1F-9AA2-9949D899765C}" srcOrd="1" destOrd="0" parTransId="{9ED34FF1-3944-4F11-9803-6D204875A2D7}" sibTransId="{37A820EF-0622-471F-8EC2-A83286E1999C}"/>
    <dgm:cxn modelId="{7C742714-E948-40A6-8019-9D8B061664C7}" srcId="{F5C74A87-D40A-4848-AF2B-FFD23755D579}" destId="{EB20184C-07F0-47BC-8DA7-5354AEDC0AE1}" srcOrd="1" destOrd="0" parTransId="{CD576731-1869-44D3-A429-622C54748748}" sibTransId="{77C2FCE4-0A4D-4FA2-9CFD-FB57C7012C36}"/>
    <dgm:cxn modelId="{E8073A38-3930-4652-BE2D-75DE6BF44BEF}" type="presOf" srcId="{1B656A38-BD2F-448B-8DC9-3F5B427D6A6B}" destId="{CE1C28CE-EA38-47E5-9EA1-DABA652CF019}" srcOrd="0" destOrd="0" presId="urn:microsoft.com/office/officeart/2005/8/layout/radial2"/>
    <dgm:cxn modelId="{A22AB541-5A60-4484-862A-437A8DE5F61C}" srcId="{75FF2770-FD09-4B8E-9D23-EF157F7E3A12}" destId="{7CC89438-0941-47BD-863C-C04FF7178EB1}" srcOrd="1" destOrd="0" parTransId="{EFA6BAA0-1750-44EF-A6A8-3F77B66928A0}" sibTransId="{9D5D2C07-5C37-4C3F-985C-CDFD871C1D97}"/>
    <dgm:cxn modelId="{00CE245E-CDAC-49A4-9FB1-DCDBC09B6AC7}" type="presOf" srcId="{EE2141B6-5C73-4A60-9D61-10BA42199F78}" destId="{9211AC70-CE30-4582-820F-35A24768BB20}" srcOrd="0" destOrd="0" presId="urn:microsoft.com/office/officeart/2005/8/layout/radial2"/>
    <dgm:cxn modelId="{2EC69C71-88F5-4622-BAC4-E5AE1075F692}" srcId="{75FF2770-FD09-4B8E-9D23-EF157F7E3A12}" destId="{EBE7FC33-FA5F-4F38-A5E5-024444C8A357}" srcOrd="2" destOrd="0" parTransId="{FF743344-CE51-475D-8C02-6932BD063F76}" sibTransId="{8891A3A4-0603-49D8-822E-567724658352}"/>
    <dgm:cxn modelId="{872AF77D-4D1B-4F63-BE57-C54A2BBBEEB3}" type="presOf" srcId="{75FF2770-FD09-4B8E-9D23-EF157F7E3A12}" destId="{22DCBF4B-64C3-4BF3-BA8F-0C385CE36727}" srcOrd="0" destOrd="0" presId="urn:microsoft.com/office/officeart/2005/8/layout/radial2"/>
    <dgm:cxn modelId="{D2434F85-621E-40BD-88E4-51993E5B69E1}" srcId="{34450314-9058-4E1F-9AA2-9949D899765C}" destId="{417DEF7B-D019-49CF-B109-7D9B5952F8B9}" srcOrd="0" destOrd="0" parTransId="{3DF8308F-0312-449B-9CDE-403B4433456E}" sibTransId="{7AA810DB-D5CA-4726-9534-2E40F35D14B4}"/>
    <dgm:cxn modelId="{545DD188-99B3-4E90-8297-D889EE154CCE}" type="presOf" srcId="{7CC89438-0941-47BD-863C-C04FF7178EB1}" destId="{9211AC70-CE30-4582-820F-35A24768BB20}" srcOrd="0" destOrd="1" presId="urn:microsoft.com/office/officeart/2005/8/layout/radial2"/>
    <dgm:cxn modelId="{A994688A-A3AF-4C82-AB23-72812648B945}" srcId="{96D339AF-BC4B-47B8-9A37-1877CDDCA4D4}" destId="{F5C74A87-D40A-4848-AF2B-FFD23755D579}" srcOrd="0" destOrd="0" parTransId="{727D2646-17F8-4850-B66C-E1500AB729C3}" sibTransId="{AF174EC8-EAA4-45FF-9398-398876998E35}"/>
    <dgm:cxn modelId="{6C6E0CAE-FB68-4075-8723-930E83F32DA5}" type="presOf" srcId="{F5C74A87-D40A-4848-AF2B-FFD23755D579}" destId="{BD1362EF-FD74-4323-8E24-0895F224A2A9}" srcOrd="0" destOrd="0" presId="urn:microsoft.com/office/officeart/2005/8/layout/radial2"/>
    <dgm:cxn modelId="{1A5277AE-86EB-4100-93EC-BFF7252ED13B}" type="presOf" srcId="{9ED34FF1-3944-4F11-9803-6D204875A2D7}" destId="{4ECE909C-787E-4E0C-AC53-AFB6E29130E5}" srcOrd="0" destOrd="0" presId="urn:microsoft.com/office/officeart/2005/8/layout/radial2"/>
    <dgm:cxn modelId="{8AEC0AB6-D81A-4A14-ACE0-61937A776190}" type="presOf" srcId="{EB20184C-07F0-47BC-8DA7-5354AEDC0AE1}" destId="{A023C5F6-9CC7-44B5-B18D-F49E61516A0C}" srcOrd="0" destOrd="1" presId="urn:microsoft.com/office/officeart/2005/8/layout/radial2"/>
    <dgm:cxn modelId="{28D437C3-F5CF-4F56-98C1-44347EE2EBDF}" type="presOf" srcId="{417DEF7B-D019-49CF-B109-7D9B5952F8B9}" destId="{DA9B4C5B-E5EF-41AC-8D1B-54E5ADF98D05}" srcOrd="0" destOrd="0" presId="urn:microsoft.com/office/officeart/2005/8/layout/radial2"/>
    <dgm:cxn modelId="{FE7770D4-0665-411E-BD00-1B8A81F17F94}" srcId="{F5C74A87-D40A-4848-AF2B-FFD23755D579}" destId="{959E55CD-C508-4142-975D-2C168BE8066E}" srcOrd="0" destOrd="0" parTransId="{8A4B2DE8-89D3-4A1E-BAE6-2B302CAE4D3C}" sibTransId="{4DBE0CAF-B2BA-4816-973E-D8C898470303}"/>
    <dgm:cxn modelId="{A4791ADA-B5E3-47C6-8CA2-71F036F226C1}" type="presOf" srcId="{EBE7FC33-FA5F-4F38-A5E5-024444C8A357}" destId="{9211AC70-CE30-4582-820F-35A24768BB20}" srcOrd="0" destOrd="2" presId="urn:microsoft.com/office/officeart/2005/8/layout/radial2"/>
    <dgm:cxn modelId="{702F3DE1-DF02-49B2-84BD-B6A1A4FF8FF4}" srcId="{96D339AF-BC4B-47B8-9A37-1877CDDCA4D4}" destId="{75FF2770-FD09-4B8E-9D23-EF157F7E3A12}" srcOrd="2" destOrd="0" parTransId="{1B656A38-BD2F-448B-8DC9-3F5B427D6A6B}" sibTransId="{5CE4ED53-2009-4D3E-920F-474BEDB61876}"/>
    <dgm:cxn modelId="{764CDFE6-8264-4A39-B347-A343CF408AEC}" type="presOf" srcId="{96D339AF-BC4B-47B8-9A37-1877CDDCA4D4}" destId="{AB948D30-BCAD-41D2-A7C6-CA8A627E4623}" srcOrd="0" destOrd="0" presId="urn:microsoft.com/office/officeart/2005/8/layout/radial2"/>
    <dgm:cxn modelId="{301B50E7-EDF1-4F1E-8044-FF3BA8A56D06}" srcId="{75FF2770-FD09-4B8E-9D23-EF157F7E3A12}" destId="{EE2141B6-5C73-4A60-9D61-10BA42199F78}" srcOrd="0" destOrd="0" parTransId="{1BFEFA25-619B-49C1-B7AD-56D3000055D1}" sibTransId="{6075E667-65CC-4B2A-B50B-4029E690A374}"/>
    <dgm:cxn modelId="{F7184BEC-87E9-441D-9705-119C6E13C61C}" type="presOf" srcId="{34450314-9058-4E1F-9AA2-9949D899765C}" destId="{F238A819-46C0-4461-BFD9-83BE090D6A57}" srcOrd="0" destOrd="0" presId="urn:microsoft.com/office/officeart/2005/8/layout/radial2"/>
    <dgm:cxn modelId="{9B30F952-76EA-42C7-B14A-44F132E49FFB}" type="presParOf" srcId="{AB948D30-BCAD-41D2-A7C6-CA8A627E4623}" destId="{995FE0D6-0382-47F9-A35B-6C9D081C8717}" srcOrd="0" destOrd="0" presId="urn:microsoft.com/office/officeart/2005/8/layout/radial2"/>
    <dgm:cxn modelId="{D2EE3C31-A9FD-4762-A777-F22685F576A7}" type="presParOf" srcId="{995FE0D6-0382-47F9-A35B-6C9D081C8717}" destId="{76E68262-C832-4B97-A9CF-E71F77AE08EC}" srcOrd="0" destOrd="0" presId="urn:microsoft.com/office/officeart/2005/8/layout/radial2"/>
    <dgm:cxn modelId="{3C8ECE71-290D-4487-8FC3-236F20937E16}" type="presParOf" srcId="{76E68262-C832-4B97-A9CF-E71F77AE08EC}" destId="{184A8877-F638-48B7-A35D-E3E5470CE79D}" srcOrd="0" destOrd="0" presId="urn:microsoft.com/office/officeart/2005/8/layout/radial2"/>
    <dgm:cxn modelId="{AC4BE866-75EE-40F5-AD9D-815876AE1044}" type="presParOf" srcId="{76E68262-C832-4B97-A9CF-E71F77AE08EC}" destId="{08C7F9F7-DCDF-4F2F-8E85-D38A7778F558}" srcOrd="1" destOrd="0" presId="urn:microsoft.com/office/officeart/2005/8/layout/radial2"/>
    <dgm:cxn modelId="{059AB115-6235-4C4A-92DD-74F6D935BA55}" type="presParOf" srcId="{995FE0D6-0382-47F9-A35B-6C9D081C8717}" destId="{33C82EE8-36CD-419B-9B24-283533370645}" srcOrd="1" destOrd="0" presId="urn:microsoft.com/office/officeart/2005/8/layout/radial2"/>
    <dgm:cxn modelId="{606C257A-2C3B-4541-B5C5-EA94ADF2BDAE}" type="presParOf" srcId="{995FE0D6-0382-47F9-A35B-6C9D081C8717}" destId="{28BCEC20-F3F3-4B89-AB96-91F15B9DACF0}" srcOrd="2" destOrd="0" presId="urn:microsoft.com/office/officeart/2005/8/layout/radial2"/>
    <dgm:cxn modelId="{2FF376C4-74B2-4144-9B77-CEED8B219455}" type="presParOf" srcId="{28BCEC20-F3F3-4B89-AB96-91F15B9DACF0}" destId="{BD1362EF-FD74-4323-8E24-0895F224A2A9}" srcOrd="0" destOrd="0" presId="urn:microsoft.com/office/officeart/2005/8/layout/radial2"/>
    <dgm:cxn modelId="{7E9026E1-6B2E-4476-A971-2D5608E0F0C7}" type="presParOf" srcId="{28BCEC20-F3F3-4B89-AB96-91F15B9DACF0}" destId="{A023C5F6-9CC7-44B5-B18D-F49E61516A0C}" srcOrd="1" destOrd="0" presId="urn:microsoft.com/office/officeart/2005/8/layout/radial2"/>
    <dgm:cxn modelId="{E9B9C979-285D-4F69-A3DE-B67052E8450D}" type="presParOf" srcId="{995FE0D6-0382-47F9-A35B-6C9D081C8717}" destId="{4ECE909C-787E-4E0C-AC53-AFB6E29130E5}" srcOrd="3" destOrd="0" presId="urn:microsoft.com/office/officeart/2005/8/layout/radial2"/>
    <dgm:cxn modelId="{A32DBF75-87CA-4D94-87A8-507EEB799F0D}" type="presParOf" srcId="{995FE0D6-0382-47F9-A35B-6C9D081C8717}" destId="{4A608D3C-1780-47E6-83E3-344C4ED99D96}" srcOrd="4" destOrd="0" presId="urn:microsoft.com/office/officeart/2005/8/layout/radial2"/>
    <dgm:cxn modelId="{2AA81C43-7209-41CE-9083-B26BD7092FCD}" type="presParOf" srcId="{4A608D3C-1780-47E6-83E3-344C4ED99D96}" destId="{F238A819-46C0-4461-BFD9-83BE090D6A57}" srcOrd="0" destOrd="0" presId="urn:microsoft.com/office/officeart/2005/8/layout/radial2"/>
    <dgm:cxn modelId="{14ABEBE0-2299-428B-B470-6285417D777B}" type="presParOf" srcId="{4A608D3C-1780-47E6-83E3-344C4ED99D96}" destId="{DA9B4C5B-E5EF-41AC-8D1B-54E5ADF98D05}" srcOrd="1" destOrd="0" presId="urn:microsoft.com/office/officeart/2005/8/layout/radial2"/>
    <dgm:cxn modelId="{558E45F4-BB92-467E-A02A-62657C431E9D}" type="presParOf" srcId="{995FE0D6-0382-47F9-A35B-6C9D081C8717}" destId="{CE1C28CE-EA38-47E5-9EA1-DABA652CF019}" srcOrd="5" destOrd="0" presId="urn:microsoft.com/office/officeart/2005/8/layout/radial2"/>
    <dgm:cxn modelId="{E2AC849C-76E0-4CDD-B061-8A264ACA83C2}" type="presParOf" srcId="{995FE0D6-0382-47F9-A35B-6C9D081C8717}" destId="{F7D93920-5DBF-41C0-9EBA-35C94812AA9C}" srcOrd="6" destOrd="0" presId="urn:microsoft.com/office/officeart/2005/8/layout/radial2"/>
    <dgm:cxn modelId="{21F919A0-3AC5-4A40-9207-5EDB13AA6BFE}" type="presParOf" srcId="{F7D93920-5DBF-41C0-9EBA-35C94812AA9C}" destId="{22DCBF4B-64C3-4BF3-BA8F-0C385CE36727}" srcOrd="0" destOrd="0" presId="urn:microsoft.com/office/officeart/2005/8/layout/radial2"/>
    <dgm:cxn modelId="{328796EF-AD6B-4406-B08E-2718327FBF51}" type="presParOf" srcId="{F7D93920-5DBF-41C0-9EBA-35C94812AA9C}" destId="{9211AC70-CE30-4582-820F-35A24768BB20}" srcOrd="1" destOrd="0" presId="urn:microsoft.com/office/officeart/2005/8/layout/radial2"/>
  </dgm:cxnLst>
  <dgm:bg/>
  <dgm:whole>
    <a:ln w="76200">
      <a:solidFill>
        <a:schemeClr val="accent4">
          <a:lumMod val="20000"/>
          <a:lumOff val="80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A6327A-24A8-436E-9E57-D5E85A3031A6}" type="doc">
      <dgm:prSet loTypeId="urn:microsoft.com/office/officeart/2005/8/layout/venn1" loCatId="relationship" qsTypeId="urn:microsoft.com/office/officeart/2005/8/quickstyle/simple2" qsCatId="simple" csTypeId="urn:microsoft.com/office/officeart/2005/8/colors/accent3_2" csCatId="accent3" phldr="1"/>
      <dgm:spPr/>
      <dgm:t>
        <a:bodyPr/>
        <a:lstStyle/>
        <a:p>
          <a:endParaRPr lang="en-GB"/>
        </a:p>
      </dgm:t>
    </dgm:pt>
    <dgm:pt modelId="{C170CC30-ADF2-4DCD-B7AF-7A643698F904}">
      <dgm:prSet phldrT="[Text]"/>
      <dgm:spPr/>
      <dgm:t>
        <a:bodyPr/>
        <a:lstStyle/>
        <a:p>
          <a:r>
            <a:rPr lang="en-GB" b="1" dirty="0"/>
            <a:t>Changes in place identity (economic and social character) caused by the Covid-19 pandemic </a:t>
          </a:r>
        </a:p>
      </dgm:t>
    </dgm:pt>
    <dgm:pt modelId="{C221B4C9-E08D-4230-8BF7-F91C99B7C899}" type="parTrans" cxnId="{7F22C5D9-041C-4672-9675-0A8AEFCD4A9A}">
      <dgm:prSet/>
      <dgm:spPr/>
      <dgm:t>
        <a:bodyPr/>
        <a:lstStyle/>
        <a:p>
          <a:endParaRPr lang="en-GB"/>
        </a:p>
      </dgm:t>
    </dgm:pt>
    <dgm:pt modelId="{BB71682A-5AF9-40DD-B662-3C76584FE7C5}" type="sibTrans" cxnId="{7F22C5D9-041C-4672-9675-0A8AEFCD4A9A}">
      <dgm:prSet/>
      <dgm:spPr/>
      <dgm:t>
        <a:bodyPr/>
        <a:lstStyle/>
        <a:p>
          <a:endParaRPr lang="en-GB"/>
        </a:p>
      </dgm:t>
    </dgm:pt>
    <dgm:pt modelId="{F2A7A188-B4F1-4687-9C41-68101B201C64}">
      <dgm:prSet phldrT="[Text]"/>
      <dgm:spPr/>
      <dgm:t>
        <a:bodyPr/>
        <a:lstStyle/>
        <a:p>
          <a:r>
            <a:rPr lang="en-GB" dirty="0"/>
            <a:t>Long-term business costs and closures due to Covid-19 — with implications for town and city CBDs </a:t>
          </a:r>
        </a:p>
      </dgm:t>
    </dgm:pt>
    <dgm:pt modelId="{0BABDEF6-5A30-45B0-8297-E1D9038D3E32}" type="parTrans" cxnId="{037BF5EC-1C7F-44AD-84BA-69E99BFB978C}">
      <dgm:prSet/>
      <dgm:spPr/>
      <dgm:t>
        <a:bodyPr/>
        <a:lstStyle/>
        <a:p>
          <a:endParaRPr lang="en-GB"/>
        </a:p>
      </dgm:t>
    </dgm:pt>
    <dgm:pt modelId="{11A237BD-EDF8-4348-8428-8E74575E6A0F}" type="sibTrans" cxnId="{037BF5EC-1C7F-44AD-84BA-69E99BFB978C}">
      <dgm:prSet/>
      <dgm:spPr/>
      <dgm:t>
        <a:bodyPr/>
        <a:lstStyle/>
        <a:p>
          <a:endParaRPr lang="en-GB"/>
        </a:p>
      </dgm:t>
    </dgm:pt>
    <dgm:pt modelId="{86A6A063-BBBA-4073-BD48-622D33B7A5D8}">
      <dgm:prSet phldrT="[Text]"/>
      <dgm:spPr/>
      <dgm:t>
        <a:bodyPr/>
        <a:lstStyle/>
        <a:p>
          <a:r>
            <a:rPr lang="en-GB" dirty="0"/>
            <a:t>Stimulus to use new technology (Amazon, Zoom) — leading to fewer people commuting, reduced traffic </a:t>
          </a:r>
        </a:p>
      </dgm:t>
    </dgm:pt>
    <dgm:pt modelId="{0EEF512A-1C10-437C-9A76-9C37A9689526}" type="parTrans" cxnId="{805B82F6-74AB-41D2-88BE-27E222B42981}">
      <dgm:prSet/>
      <dgm:spPr/>
      <dgm:t>
        <a:bodyPr/>
        <a:lstStyle/>
        <a:p>
          <a:endParaRPr lang="en-GB"/>
        </a:p>
      </dgm:t>
    </dgm:pt>
    <dgm:pt modelId="{BB2FE60D-BB5C-470D-AECB-CB41E4769ED6}" type="sibTrans" cxnId="{805B82F6-74AB-41D2-88BE-27E222B42981}">
      <dgm:prSet/>
      <dgm:spPr/>
      <dgm:t>
        <a:bodyPr/>
        <a:lstStyle/>
        <a:p>
          <a:endParaRPr lang="en-GB"/>
        </a:p>
      </dgm:t>
    </dgm:pt>
    <dgm:pt modelId="{049A2B0A-6A1F-437C-87B8-3A45377E028F}">
      <dgm:prSet phldrT="[Text]"/>
      <dgm:spPr/>
      <dgm:t>
        <a:bodyPr/>
        <a:lstStyle/>
        <a:p>
          <a:r>
            <a:rPr lang="en-GB" dirty="0"/>
            <a:t>Stimulus to migrate, for example from urban to rural areas (counter-urbanisation) in search of larger homes with a garden</a:t>
          </a:r>
        </a:p>
      </dgm:t>
    </dgm:pt>
    <dgm:pt modelId="{8D82CA12-7E95-42FF-B842-2EF73B91455C}" type="parTrans" cxnId="{36128433-4BAD-442C-80A5-BEC6ABC9DC13}">
      <dgm:prSet/>
      <dgm:spPr/>
      <dgm:t>
        <a:bodyPr/>
        <a:lstStyle/>
        <a:p>
          <a:endParaRPr lang="en-GB"/>
        </a:p>
      </dgm:t>
    </dgm:pt>
    <dgm:pt modelId="{742CA27D-42BF-43AA-992C-359CBF758D1F}" type="sibTrans" cxnId="{36128433-4BAD-442C-80A5-BEC6ABC9DC13}">
      <dgm:prSet/>
      <dgm:spPr/>
      <dgm:t>
        <a:bodyPr/>
        <a:lstStyle/>
        <a:p>
          <a:endParaRPr lang="en-GB"/>
        </a:p>
      </dgm:t>
    </dgm:pt>
    <dgm:pt modelId="{F4B937AF-2B35-473D-9C19-EC1309E590B6}" type="pres">
      <dgm:prSet presAssocID="{9CA6327A-24A8-436E-9E57-D5E85A3031A6}" presName="compositeShape" presStyleCnt="0">
        <dgm:presLayoutVars>
          <dgm:chMax val="7"/>
          <dgm:dir/>
          <dgm:resizeHandles val="exact"/>
        </dgm:presLayoutVars>
      </dgm:prSet>
      <dgm:spPr/>
    </dgm:pt>
    <dgm:pt modelId="{0FD402C5-390D-4CF5-B7E5-0128E99C01A1}" type="pres">
      <dgm:prSet presAssocID="{C170CC30-ADF2-4DCD-B7AF-7A643698F904}" presName="circ1TxSh" presStyleLbl="vennNode1" presStyleIdx="0" presStyleCnt="1"/>
      <dgm:spPr/>
    </dgm:pt>
  </dgm:ptLst>
  <dgm:cxnLst>
    <dgm:cxn modelId="{36128433-4BAD-442C-80A5-BEC6ABC9DC13}" srcId="{C170CC30-ADF2-4DCD-B7AF-7A643698F904}" destId="{049A2B0A-6A1F-437C-87B8-3A45377E028F}" srcOrd="2" destOrd="0" parTransId="{8D82CA12-7E95-42FF-B842-2EF73B91455C}" sibTransId="{742CA27D-42BF-43AA-992C-359CBF758D1F}"/>
    <dgm:cxn modelId="{DE278136-4D9A-4D7E-9653-FF390402DAC8}" type="presOf" srcId="{86A6A063-BBBA-4073-BD48-622D33B7A5D8}" destId="{0FD402C5-390D-4CF5-B7E5-0128E99C01A1}" srcOrd="0" destOrd="2" presId="urn:microsoft.com/office/officeart/2005/8/layout/venn1"/>
    <dgm:cxn modelId="{27D1E840-786E-489C-987D-41851813D495}" type="presOf" srcId="{C170CC30-ADF2-4DCD-B7AF-7A643698F904}" destId="{0FD402C5-390D-4CF5-B7E5-0128E99C01A1}" srcOrd="0" destOrd="0" presId="urn:microsoft.com/office/officeart/2005/8/layout/venn1"/>
    <dgm:cxn modelId="{EA0C7E7B-7381-4239-B126-468BDA6598B8}" type="presOf" srcId="{F2A7A188-B4F1-4687-9C41-68101B201C64}" destId="{0FD402C5-390D-4CF5-B7E5-0128E99C01A1}" srcOrd="0" destOrd="1" presId="urn:microsoft.com/office/officeart/2005/8/layout/venn1"/>
    <dgm:cxn modelId="{CFBC81A8-DE51-4113-B6E8-BACDBAB3CA35}" type="presOf" srcId="{049A2B0A-6A1F-437C-87B8-3A45377E028F}" destId="{0FD402C5-390D-4CF5-B7E5-0128E99C01A1}" srcOrd="0" destOrd="3" presId="urn:microsoft.com/office/officeart/2005/8/layout/venn1"/>
    <dgm:cxn modelId="{D40FD0C2-368D-48DE-A913-7C69A1878458}" type="presOf" srcId="{9CA6327A-24A8-436E-9E57-D5E85A3031A6}" destId="{F4B937AF-2B35-473D-9C19-EC1309E590B6}" srcOrd="0" destOrd="0" presId="urn:microsoft.com/office/officeart/2005/8/layout/venn1"/>
    <dgm:cxn modelId="{7F22C5D9-041C-4672-9675-0A8AEFCD4A9A}" srcId="{9CA6327A-24A8-436E-9E57-D5E85A3031A6}" destId="{C170CC30-ADF2-4DCD-B7AF-7A643698F904}" srcOrd="0" destOrd="0" parTransId="{C221B4C9-E08D-4230-8BF7-F91C99B7C899}" sibTransId="{BB71682A-5AF9-40DD-B662-3C76584FE7C5}"/>
    <dgm:cxn modelId="{037BF5EC-1C7F-44AD-84BA-69E99BFB978C}" srcId="{C170CC30-ADF2-4DCD-B7AF-7A643698F904}" destId="{F2A7A188-B4F1-4687-9C41-68101B201C64}" srcOrd="0" destOrd="0" parTransId="{0BABDEF6-5A30-45B0-8297-E1D9038D3E32}" sibTransId="{11A237BD-EDF8-4348-8428-8E74575E6A0F}"/>
    <dgm:cxn modelId="{805B82F6-74AB-41D2-88BE-27E222B42981}" srcId="{C170CC30-ADF2-4DCD-B7AF-7A643698F904}" destId="{86A6A063-BBBA-4073-BD48-622D33B7A5D8}" srcOrd="1" destOrd="0" parTransId="{0EEF512A-1C10-437C-9A76-9C37A9689526}" sibTransId="{BB2FE60D-BB5C-470D-AECB-CB41E4769ED6}"/>
    <dgm:cxn modelId="{48E76D2F-9387-43AF-BD9E-22025110BA6E}" type="presParOf" srcId="{F4B937AF-2B35-473D-9C19-EC1309E590B6}" destId="{0FD402C5-390D-4CF5-B7E5-0128E99C01A1}"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C28CE-EA38-47E5-9EA1-DABA652CF019}">
      <dsp:nvSpPr>
        <dsp:cNvPr id="0" name=""/>
        <dsp:cNvSpPr/>
      </dsp:nvSpPr>
      <dsp:spPr>
        <a:xfrm rot="2535818">
          <a:off x="1996360" y="2863071"/>
          <a:ext cx="618945" cy="60644"/>
        </a:xfrm>
        <a:custGeom>
          <a:avLst/>
          <a:gdLst/>
          <a:ahLst/>
          <a:cxnLst/>
          <a:rect l="0" t="0" r="0" b="0"/>
          <a:pathLst>
            <a:path>
              <a:moveTo>
                <a:pt x="0" y="30322"/>
              </a:moveTo>
              <a:lnTo>
                <a:pt x="618945" y="30322"/>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CE909C-787E-4E0C-AC53-AFB6E29130E5}">
      <dsp:nvSpPr>
        <dsp:cNvPr id="0" name=""/>
        <dsp:cNvSpPr/>
      </dsp:nvSpPr>
      <dsp:spPr>
        <a:xfrm>
          <a:off x="2076805" y="2001677"/>
          <a:ext cx="698797" cy="60644"/>
        </a:xfrm>
        <a:custGeom>
          <a:avLst/>
          <a:gdLst/>
          <a:ahLst/>
          <a:cxnLst/>
          <a:rect l="0" t="0" r="0" b="0"/>
          <a:pathLst>
            <a:path>
              <a:moveTo>
                <a:pt x="0" y="30322"/>
              </a:moveTo>
              <a:lnTo>
                <a:pt x="698797" y="30322"/>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C82EE8-36CD-419B-9B24-283533370645}">
      <dsp:nvSpPr>
        <dsp:cNvPr id="0" name=""/>
        <dsp:cNvSpPr/>
      </dsp:nvSpPr>
      <dsp:spPr>
        <a:xfrm rot="19064182">
          <a:off x="1996360" y="1140283"/>
          <a:ext cx="618945" cy="60644"/>
        </a:xfrm>
        <a:custGeom>
          <a:avLst/>
          <a:gdLst/>
          <a:ahLst/>
          <a:cxnLst/>
          <a:rect l="0" t="0" r="0" b="0"/>
          <a:pathLst>
            <a:path>
              <a:moveTo>
                <a:pt x="0" y="30322"/>
              </a:moveTo>
              <a:lnTo>
                <a:pt x="618945" y="30322"/>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C7F9F7-DCDF-4F2F-8E85-D38A7778F558}">
      <dsp:nvSpPr>
        <dsp:cNvPr id="0" name=""/>
        <dsp:cNvSpPr/>
      </dsp:nvSpPr>
      <dsp:spPr>
        <a:xfrm>
          <a:off x="343743" y="1013547"/>
          <a:ext cx="2053828" cy="2053828"/>
        </a:xfrm>
        <a:prstGeom prst="ellipse">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BD1362EF-FD74-4323-8E24-0895F224A2A9}">
      <dsp:nvSpPr>
        <dsp:cNvPr id="0" name=""/>
        <dsp:cNvSpPr/>
      </dsp:nvSpPr>
      <dsp:spPr>
        <a:xfrm>
          <a:off x="2385427" y="970"/>
          <a:ext cx="1149748" cy="1149748"/>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1. Place </a:t>
          </a:r>
          <a:r>
            <a:rPr lang="en-GB" sz="1200" b="1" kern="1200" dirty="0"/>
            <a:t>identity</a:t>
          </a:r>
          <a:r>
            <a:rPr lang="en-GB" sz="1200" kern="1200" dirty="0"/>
            <a:t> and character</a:t>
          </a:r>
        </a:p>
      </dsp:txBody>
      <dsp:txXfrm>
        <a:off x="2553804" y="169347"/>
        <a:ext cx="812994" cy="812994"/>
      </dsp:txXfrm>
    </dsp:sp>
    <dsp:sp modelId="{A023C5F6-9CC7-44B5-B18D-F49E61516A0C}">
      <dsp:nvSpPr>
        <dsp:cNvPr id="0" name=""/>
        <dsp:cNvSpPr/>
      </dsp:nvSpPr>
      <dsp:spPr>
        <a:xfrm>
          <a:off x="3650150" y="970"/>
          <a:ext cx="1724622" cy="1149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66750">
            <a:lnSpc>
              <a:spcPct val="90000"/>
            </a:lnSpc>
            <a:spcBef>
              <a:spcPct val="0"/>
            </a:spcBef>
            <a:spcAft>
              <a:spcPct val="15000"/>
            </a:spcAft>
            <a:buChar char="•"/>
          </a:pPr>
          <a:r>
            <a:rPr lang="en-GB" sz="1500" kern="1200" dirty="0"/>
            <a:t>Lockdown impacts for businesses and high streets</a:t>
          </a:r>
        </a:p>
        <a:p>
          <a:pPr marL="114300" lvl="1" indent="-114300" algn="l" defTabSz="666750">
            <a:lnSpc>
              <a:spcPct val="90000"/>
            </a:lnSpc>
            <a:spcBef>
              <a:spcPct val="0"/>
            </a:spcBef>
            <a:spcAft>
              <a:spcPct val="15000"/>
            </a:spcAft>
            <a:buChar char="•"/>
          </a:pPr>
          <a:r>
            <a:rPr lang="en-GB" sz="1500" kern="1200" dirty="0"/>
            <a:t>Migration and community changes</a:t>
          </a:r>
        </a:p>
      </dsp:txBody>
      <dsp:txXfrm>
        <a:off x="3650150" y="970"/>
        <a:ext cx="1724622" cy="1149748"/>
      </dsp:txXfrm>
    </dsp:sp>
    <dsp:sp modelId="{F238A819-46C0-4461-BFD9-83BE090D6A57}">
      <dsp:nvSpPr>
        <dsp:cNvPr id="0" name=""/>
        <dsp:cNvSpPr/>
      </dsp:nvSpPr>
      <dsp:spPr>
        <a:xfrm>
          <a:off x="2775602" y="1457125"/>
          <a:ext cx="1149748" cy="1149748"/>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2. Place </a:t>
          </a:r>
          <a:r>
            <a:rPr lang="en-GB" sz="1200" b="1" kern="1200" dirty="0"/>
            <a:t>meanings</a:t>
          </a:r>
          <a:r>
            <a:rPr lang="en-GB" sz="1200" b="0" kern="1200" dirty="0"/>
            <a:t>,</a:t>
          </a:r>
          <a:r>
            <a:rPr lang="en-GB" sz="1200" kern="1200" dirty="0"/>
            <a:t> experiences and feelings</a:t>
          </a:r>
        </a:p>
      </dsp:txBody>
      <dsp:txXfrm>
        <a:off x="2943979" y="1625502"/>
        <a:ext cx="812994" cy="812994"/>
      </dsp:txXfrm>
    </dsp:sp>
    <dsp:sp modelId="{DA9B4C5B-E5EF-41AC-8D1B-54E5ADF98D05}">
      <dsp:nvSpPr>
        <dsp:cNvPr id="0" name=""/>
        <dsp:cNvSpPr/>
      </dsp:nvSpPr>
      <dsp:spPr>
        <a:xfrm>
          <a:off x="4040326" y="1457125"/>
          <a:ext cx="1724622" cy="1149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66750">
            <a:lnSpc>
              <a:spcPct val="90000"/>
            </a:lnSpc>
            <a:spcBef>
              <a:spcPct val="0"/>
            </a:spcBef>
            <a:spcAft>
              <a:spcPct val="15000"/>
            </a:spcAft>
            <a:buChar char="•"/>
          </a:pPr>
          <a:r>
            <a:rPr lang="en-GB" sz="1500" kern="1200" dirty="0"/>
            <a:t>People’s changing experiences of local places during Covid-19 lockdowns</a:t>
          </a:r>
        </a:p>
      </dsp:txBody>
      <dsp:txXfrm>
        <a:off x="4040326" y="1457125"/>
        <a:ext cx="1724622" cy="1149748"/>
      </dsp:txXfrm>
    </dsp:sp>
    <dsp:sp modelId="{22DCBF4B-64C3-4BF3-BA8F-0C385CE36727}">
      <dsp:nvSpPr>
        <dsp:cNvPr id="0" name=""/>
        <dsp:cNvSpPr/>
      </dsp:nvSpPr>
      <dsp:spPr>
        <a:xfrm>
          <a:off x="2385427" y="2913280"/>
          <a:ext cx="1149748" cy="1149748"/>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3. Place </a:t>
          </a:r>
          <a:r>
            <a:rPr lang="en-GB" sz="1200" b="1" kern="1200" dirty="0"/>
            <a:t>connections</a:t>
          </a:r>
          <a:r>
            <a:rPr lang="en-GB" sz="1200" kern="1200" dirty="0"/>
            <a:t> and links</a:t>
          </a:r>
        </a:p>
      </dsp:txBody>
      <dsp:txXfrm>
        <a:off x="2553804" y="3081657"/>
        <a:ext cx="812994" cy="812994"/>
      </dsp:txXfrm>
    </dsp:sp>
    <dsp:sp modelId="{9211AC70-CE30-4582-820F-35A24768BB20}">
      <dsp:nvSpPr>
        <dsp:cNvPr id="0" name=""/>
        <dsp:cNvSpPr/>
      </dsp:nvSpPr>
      <dsp:spPr>
        <a:xfrm>
          <a:off x="3650150" y="2913280"/>
          <a:ext cx="1724622" cy="1149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66750">
            <a:lnSpc>
              <a:spcPct val="90000"/>
            </a:lnSpc>
            <a:spcBef>
              <a:spcPct val="0"/>
            </a:spcBef>
            <a:spcAft>
              <a:spcPct val="15000"/>
            </a:spcAft>
            <a:buChar char="•"/>
          </a:pPr>
          <a:r>
            <a:rPr lang="en-GB" sz="1500" kern="1200" dirty="0"/>
            <a:t>Restricted travel</a:t>
          </a:r>
        </a:p>
        <a:p>
          <a:pPr marL="114300" lvl="1" indent="-114300" algn="l" defTabSz="666750">
            <a:lnSpc>
              <a:spcPct val="90000"/>
            </a:lnSpc>
            <a:spcBef>
              <a:spcPct val="0"/>
            </a:spcBef>
            <a:spcAft>
              <a:spcPct val="15000"/>
            </a:spcAft>
            <a:buChar char="•"/>
          </a:pPr>
          <a:r>
            <a:rPr lang="en-GB" sz="1500" kern="1200" dirty="0"/>
            <a:t>Supply chain disruptions</a:t>
          </a:r>
        </a:p>
        <a:p>
          <a:pPr marL="114300" lvl="1" indent="-114300" algn="l" defTabSz="666750">
            <a:lnSpc>
              <a:spcPct val="90000"/>
            </a:lnSpc>
            <a:spcBef>
              <a:spcPct val="0"/>
            </a:spcBef>
            <a:spcAft>
              <a:spcPct val="15000"/>
            </a:spcAft>
            <a:buChar char="•"/>
          </a:pPr>
          <a:r>
            <a:rPr lang="en-GB" sz="1500" kern="1200" dirty="0"/>
            <a:t>Increased online connectivity</a:t>
          </a:r>
        </a:p>
      </dsp:txBody>
      <dsp:txXfrm>
        <a:off x="3650150" y="2913280"/>
        <a:ext cx="1724622" cy="11497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402C5-390D-4CF5-B7E5-0128E99C01A1}">
      <dsp:nvSpPr>
        <dsp:cNvPr id="0" name=""/>
        <dsp:cNvSpPr/>
      </dsp:nvSpPr>
      <dsp:spPr>
        <a:xfrm>
          <a:off x="155445" y="0"/>
          <a:ext cx="5430541" cy="5430541"/>
        </a:xfrm>
        <a:prstGeom prst="ellipse">
          <a:avLst/>
        </a:prstGeom>
        <a:solidFill>
          <a:schemeClr val="accent3">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977900">
            <a:lnSpc>
              <a:spcPct val="90000"/>
            </a:lnSpc>
            <a:spcBef>
              <a:spcPct val="0"/>
            </a:spcBef>
            <a:spcAft>
              <a:spcPct val="35000"/>
            </a:spcAft>
            <a:buNone/>
          </a:pPr>
          <a:r>
            <a:rPr lang="en-GB" sz="2200" b="1" kern="1200" dirty="0"/>
            <a:t>Changes in place identity (economic and social character) caused by the Covid-19 pandemic </a:t>
          </a:r>
        </a:p>
        <a:p>
          <a:pPr marL="171450" lvl="1" indent="-171450" algn="l" defTabSz="755650">
            <a:lnSpc>
              <a:spcPct val="90000"/>
            </a:lnSpc>
            <a:spcBef>
              <a:spcPct val="0"/>
            </a:spcBef>
            <a:spcAft>
              <a:spcPct val="15000"/>
            </a:spcAft>
            <a:buChar char="•"/>
          </a:pPr>
          <a:r>
            <a:rPr lang="en-GB" sz="1700" kern="1200" dirty="0"/>
            <a:t>Long-term business costs and closures due to Covid-19 — with implications for town and city CBDs </a:t>
          </a:r>
        </a:p>
        <a:p>
          <a:pPr marL="171450" lvl="1" indent="-171450" algn="l" defTabSz="755650">
            <a:lnSpc>
              <a:spcPct val="90000"/>
            </a:lnSpc>
            <a:spcBef>
              <a:spcPct val="0"/>
            </a:spcBef>
            <a:spcAft>
              <a:spcPct val="15000"/>
            </a:spcAft>
            <a:buChar char="•"/>
          </a:pPr>
          <a:r>
            <a:rPr lang="en-GB" sz="1700" kern="1200" dirty="0"/>
            <a:t>Stimulus to use new technology (Amazon, Zoom) — leading to fewer people commuting, reduced traffic </a:t>
          </a:r>
        </a:p>
        <a:p>
          <a:pPr marL="171450" lvl="1" indent="-171450" algn="l" defTabSz="755650">
            <a:lnSpc>
              <a:spcPct val="90000"/>
            </a:lnSpc>
            <a:spcBef>
              <a:spcPct val="0"/>
            </a:spcBef>
            <a:spcAft>
              <a:spcPct val="15000"/>
            </a:spcAft>
            <a:buChar char="•"/>
          </a:pPr>
          <a:r>
            <a:rPr lang="en-GB" sz="1700" kern="1200" dirty="0"/>
            <a:t>Stimulus to migrate, for example from urban to rural areas (counter-urbanisation) in search of larger homes with a garden</a:t>
          </a:r>
        </a:p>
      </dsp:txBody>
      <dsp:txXfrm>
        <a:off x="950729" y="795284"/>
        <a:ext cx="3839973" cy="3839973"/>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437553-FF64-3C40-B6CA-050F01F4CFF2}" type="datetimeFigureOut">
              <a:rPr lang="en-US" smtClean="0"/>
              <a:t>1/27/23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8B1C09E-9787-BC42-90B9-C4217A32D9E3}" type="slidenum">
              <a:rPr lang="en-US" smtClean="0"/>
              <a:t>‹#›</a:t>
            </a:fld>
            <a:endParaRPr lang="en-US"/>
          </a:p>
        </p:txBody>
      </p:sp>
    </p:spTree>
    <p:extLst>
      <p:ext uri="{BB962C8B-B14F-4D97-AF65-F5344CB8AC3E}">
        <p14:creationId xmlns:p14="http://schemas.microsoft.com/office/powerpoint/2010/main" val="763298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E4CB6D-99FA-FF4F-864A-D70B1050D931}" type="datetimeFigureOut">
              <a:rPr lang="en-US" smtClean="0"/>
              <a:t>1/27/23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7D761F-61F0-2647-9704-A8CD29D7665D}" type="slidenum">
              <a:rPr lang="en-US" smtClean="0"/>
              <a:t>‹#›</a:t>
            </a:fld>
            <a:endParaRPr lang="en-US"/>
          </a:p>
        </p:txBody>
      </p:sp>
    </p:spTree>
    <p:extLst>
      <p:ext uri="{BB962C8B-B14F-4D97-AF65-F5344CB8AC3E}">
        <p14:creationId xmlns:p14="http://schemas.microsoft.com/office/powerpoint/2010/main" val="83956569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599A">
            <a:alpha val="15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4000" y="2130425"/>
            <a:ext cx="8496000" cy="1470025"/>
          </a:xfrm>
        </p:spPr>
        <p:txBody>
          <a:bodyPr>
            <a:normAutofit/>
          </a:bodyPr>
          <a:lstStyle>
            <a:lvl1pPr>
              <a:defRPr sz="4000" b="0"/>
            </a:lvl1pPr>
          </a:lstStyle>
          <a:p>
            <a:r>
              <a:rPr lang="en-GB" dirty="0"/>
              <a:t>Click to edit Master title style</a:t>
            </a:r>
            <a:endParaRPr lang="en-US" dirty="0"/>
          </a:p>
        </p:txBody>
      </p:sp>
      <p:sp>
        <p:nvSpPr>
          <p:cNvPr id="3" name="Subtitle 2"/>
          <p:cNvSpPr>
            <a:spLocks noGrp="1"/>
          </p:cNvSpPr>
          <p:nvPr>
            <p:ph type="subTitle" idx="1"/>
          </p:nvPr>
        </p:nvSpPr>
        <p:spPr>
          <a:xfrm>
            <a:off x="324000" y="3886200"/>
            <a:ext cx="8496000" cy="1752600"/>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5" name="Footer Placeholder 4"/>
          <p:cNvSpPr>
            <a:spLocks noGrp="1"/>
          </p:cNvSpPr>
          <p:nvPr>
            <p:ph type="ftr" sz="quarter" idx="11"/>
          </p:nvPr>
        </p:nvSpPr>
        <p:spPr/>
        <p:txBody>
          <a:bodyPr/>
          <a:lstStyle/>
          <a:p>
            <a:r>
              <a:rPr lang="en-US"/>
              <a:t>Hodder &amp; Stoughton © 2016</a:t>
            </a:r>
          </a:p>
        </p:txBody>
      </p:sp>
      <p:pic>
        <p:nvPicPr>
          <p:cNvPr id="7" name="Picture 6" descr="Geography.jpg"/>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21736" y="0"/>
            <a:ext cx="5922264" cy="1799844"/>
          </a:xfrm>
          <a:prstGeom prst="rect">
            <a:avLst/>
          </a:prstGeom>
        </p:spPr>
      </p:pic>
      <p:sp>
        <p:nvSpPr>
          <p:cNvPr id="6" name="TextBox 5"/>
          <p:cNvSpPr txBox="1"/>
          <p:nvPr userDrawn="1"/>
        </p:nvSpPr>
        <p:spPr>
          <a:xfrm>
            <a:off x="5049620" y="1692000"/>
            <a:ext cx="3662786" cy="215444"/>
          </a:xfrm>
          <a:prstGeom prst="rect">
            <a:avLst/>
          </a:prstGeom>
          <a:noFill/>
        </p:spPr>
        <p:txBody>
          <a:bodyPr wrap="none" lIns="0" tIns="0" rIns="0" bIns="0" rtlCol="0">
            <a:spAutoFit/>
          </a:bodyPr>
          <a:lstStyle/>
          <a:p>
            <a:pPr algn="r"/>
            <a:r>
              <a:rPr lang="en-US" sz="1400" dirty="0">
                <a:solidFill>
                  <a:srgbClr val="00599A"/>
                </a:solidFill>
                <a:latin typeface="Arial"/>
                <a:cs typeface="Arial"/>
              </a:rPr>
              <a:t>www.hoddereducation.co.uk/</a:t>
            </a:r>
            <a:r>
              <a:rPr lang="en-US" sz="1400" dirty="0" err="1">
                <a:solidFill>
                  <a:srgbClr val="00599A"/>
                </a:solidFill>
                <a:latin typeface="Arial"/>
                <a:cs typeface="Arial"/>
              </a:rPr>
              <a:t>geographyreview</a:t>
            </a:r>
            <a:endParaRPr lang="en-US" sz="1400" dirty="0">
              <a:solidFill>
                <a:srgbClr val="00599A"/>
              </a:solidFill>
              <a:latin typeface="Arial"/>
              <a:cs typeface="Arial"/>
            </a:endParaRPr>
          </a:p>
        </p:txBody>
      </p:sp>
    </p:spTree>
    <p:extLst>
      <p:ext uri="{BB962C8B-B14F-4D97-AF65-F5344CB8AC3E}">
        <p14:creationId xmlns:p14="http://schemas.microsoft.com/office/powerpoint/2010/main" val="3049192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p:txBody>
      </p:sp>
      <p:sp>
        <p:nvSpPr>
          <p:cNvPr id="5" name="Footer Placeholder 4"/>
          <p:cNvSpPr>
            <a:spLocks noGrp="1"/>
          </p:cNvSpPr>
          <p:nvPr>
            <p:ph type="ftr" sz="quarter" idx="11"/>
          </p:nvPr>
        </p:nvSpPr>
        <p:spPr/>
        <p:txBody>
          <a:bodyPr/>
          <a:lstStyle/>
          <a:p>
            <a:r>
              <a:rPr lang="en-US"/>
              <a:t>Hodder &amp; Stoughton © 2016</a:t>
            </a:r>
          </a:p>
        </p:txBody>
      </p:sp>
      <p:pic>
        <p:nvPicPr>
          <p:cNvPr id="8" name="Picture 7" descr="Geography.jpg"/>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86755" y="0"/>
            <a:ext cx="3257245" cy="989914"/>
          </a:xfrm>
          <a:prstGeom prst="rect">
            <a:avLst/>
          </a:prstGeom>
        </p:spPr>
      </p:pic>
    </p:spTree>
    <p:extLst>
      <p:ext uri="{BB962C8B-B14F-4D97-AF65-F5344CB8AC3E}">
        <p14:creationId xmlns:p14="http://schemas.microsoft.com/office/powerpoint/2010/main" val="3726779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318977" y="1600200"/>
            <a:ext cx="4176823" cy="4230000"/>
          </a:xfrm>
        </p:spPr>
        <p:txBody>
          <a:bodyPr>
            <a:normAutofit/>
          </a:bodyPr>
          <a:lstStyle>
            <a:lvl1pPr>
              <a:defRPr sz="1600"/>
            </a:lvl1pPr>
            <a:lvl2pPr>
              <a:defRPr sz="16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p:txBody>
      </p:sp>
      <p:sp>
        <p:nvSpPr>
          <p:cNvPr id="4" name="Content Placeholder 3"/>
          <p:cNvSpPr>
            <a:spLocks noGrp="1"/>
          </p:cNvSpPr>
          <p:nvPr>
            <p:ph sz="half" idx="2"/>
          </p:nvPr>
        </p:nvSpPr>
        <p:spPr>
          <a:xfrm>
            <a:off x="4648200" y="1600200"/>
            <a:ext cx="4176000" cy="4230000"/>
          </a:xfrm>
        </p:spPr>
        <p:txBody>
          <a:bodyPr>
            <a:normAutofit/>
          </a:bodyPr>
          <a:lstStyle>
            <a:lvl1pPr>
              <a:defRPr sz="1600"/>
            </a:lvl1pPr>
            <a:lvl2pPr>
              <a:defRPr sz="16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p:txBody>
      </p:sp>
      <p:sp>
        <p:nvSpPr>
          <p:cNvPr id="6" name="Footer Placeholder 5"/>
          <p:cNvSpPr>
            <a:spLocks noGrp="1"/>
          </p:cNvSpPr>
          <p:nvPr>
            <p:ph type="ftr" sz="quarter" idx="11"/>
          </p:nvPr>
        </p:nvSpPr>
        <p:spPr/>
        <p:txBody>
          <a:bodyPr/>
          <a:lstStyle/>
          <a:p>
            <a:r>
              <a:rPr lang="en-US"/>
              <a:t>Hodder &amp; Stoughton © 2016</a:t>
            </a:r>
          </a:p>
        </p:txBody>
      </p:sp>
      <p:pic>
        <p:nvPicPr>
          <p:cNvPr id="9" name="Picture 8" descr="Geography.jpg"/>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86755" y="0"/>
            <a:ext cx="3257245" cy="989914"/>
          </a:xfrm>
          <a:prstGeom prst="rect">
            <a:avLst/>
          </a:prstGeom>
        </p:spPr>
      </p:pic>
    </p:spTree>
    <p:extLst>
      <p:ext uri="{BB962C8B-B14F-4D97-AF65-F5344CB8AC3E}">
        <p14:creationId xmlns:p14="http://schemas.microsoft.com/office/powerpoint/2010/main" val="2553283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4" name="Footer Placeholder 3"/>
          <p:cNvSpPr>
            <a:spLocks noGrp="1"/>
          </p:cNvSpPr>
          <p:nvPr>
            <p:ph type="ftr" sz="quarter" idx="11"/>
          </p:nvPr>
        </p:nvSpPr>
        <p:spPr/>
        <p:txBody>
          <a:bodyPr/>
          <a:lstStyle/>
          <a:p>
            <a:r>
              <a:rPr lang="en-US"/>
              <a:t>Hodder &amp; Stoughton © 2016</a:t>
            </a:r>
          </a:p>
        </p:txBody>
      </p:sp>
      <p:pic>
        <p:nvPicPr>
          <p:cNvPr id="7" name="Picture 6" descr="Geography.jpg"/>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86755" y="0"/>
            <a:ext cx="3257245" cy="989914"/>
          </a:xfrm>
          <a:prstGeom prst="rect">
            <a:avLst/>
          </a:prstGeom>
        </p:spPr>
      </p:pic>
    </p:spTree>
    <p:extLst>
      <p:ext uri="{BB962C8B-B14F-4D97-AF65-F5344CB8AC3E}">
        <p14:creationId xmlns:p14="http://schemas.microsoft.com/office/powerpoint/2010/main" val="42025456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8977" y="274638"/>
            <a:ext cx="5718223" cy="1188000"/>
          </a:xfrm>
          <a:prstGeom prst="rect">
            <a:avLst/>
          </a:prstGeom>
        </p:spPr>
        <p:txBody>
          <a:bodyPr vert="horz" lIns="0" tIns="0" rIns="0" bIns="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318977" y="1600200"/>
            <a:ext cx="8496000" cy="42300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p:txBody>
      </p:sp>
      <p:sp>
        <p:nvSpPr>
          <p:cNvPr id="5" name="Footer Placeholder 4"/>
          <p:cNvSpPr>
            <a:spLocks noGrp="1"/>
          </p:cNvSpPr>
          <p:nvPr>
            <p:ph type="ftr" sz="quarter" idx="3"/>
          </p:nvPr>
        </p:nvSpPr>
        <p:spPr>
          <a:xfrm>
            <a:off x="318977" y="6031353"/>
            <a:ext cx="3033823" cy="561600"/>
          </a:xfrm>
          <a:prstGeom prst="rect">
            <a:avLst/>
          </a:prstGeom>
        </p:spPr>
        <p:txBody>
          <a:bodyPr vert="horz" lIns="0" tIns="0" rIns="0" bIns="0" rtlCol="0" anchor="ctr"/>
          <a:lstStyle>
            <a:lvl1pPr algn="l">
              <a:defRPr sz="1200">
                <a:solidFill>
                  <a:schemeClr val="tx1">
                    <a:tint val="75000"/>
                  </a:schemeClr>
                </a:solidFill>
                <a:latin typeface="Arial"/>
                <a:cs typeface="Arial"/>
              </a:defRPr>
            </a:lvl1pPr>
          </a:lstStyle>
          <a:p>
            <a:r>
              <a:rPr lang="en-US"/>
              <a:t>Hodder &amp; Stoughton © 2016</a:t>
            </a:r>
            <a:endParaRPr lang="en-US" dirty="0"/>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513712" y="6031353"/>
            <a:ext cx="1301265" cy="560832"/>
          </a:xfrm>
          <a:prstGeom prst="rect">
            <a:avLst/>
          </a:prstGeom>
        </p:spPr>
      </p:pic>
    </p:spTree>
    <p:extLst>
      <p:ext uri="{BB962C8B-B14F-4D97-AF65-F5344CB8AC3E}">
        <p14:creationId xmlns:p14="http://schemas.microsoft.com/office/powerpoint/2010/main" val="701169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hf sldNum="0" hdr="0" dt="0"/>
  <p:txStyles>
    <p:titleStyle>
      <a:lvl1pPr algn="l" defTabSz="457200" rtl="0" eaLnBrk="1" latinLnBrk="0" hangingPunct="1">
        <a:spcBef>
          <a:spcPct val="0"/>
        </a:spcBef>
        <a:buNone/>
        <a:defRPr sz="3200" kern="1200">
          <a:solidFill>
            <a:srgbClr val="00599A"/>
          </a:solidFill>
          <a:latin typeface="Arial"/>
          <a:ea typeface="+mj-ea"/>
          <a:cs typeface="Arial"/>
        </a:defRPr>
      </a:lvl1pPr>
    </p:titleStyle>
    <p:bodyStyle>
      <a:lvl1pPr marL="0" indent="0" algn="l" defTabSz="457200" rtl="0" eaLnBrk="1" latinLnBrk="0" hangingPunct="1">
        <a:spcBef>
          <a:spcPts val="600"/>
        </a:spcBef>
        <a:buFont typeface="Arial"/>
        <a:buNone/>
        <a:defRPr sz="1600" kern="1200">
          <a:solidFill>
            <a:schemeClr val="tx1"/>
          </a:solidFill>
          <a:latin typeface="Arial"/>
          <a:ea typeface="+mn-ea"/>
          <a:cs typeface="Arial"/>
        </a:defRPr>
      </a:lvl1pPr>
      <a:lvl2pPr marL="265113" indent="-265113" algn="l" defTabSz="457200" rtl="0" eaLnBrk="1" latinLnBrk="0" hangingPunct="1">
        <a:spcBef>
          <a:spcPts val="600"/>
        </a:spcBef>
        <a:buClr>
          <a:srgbClr val="00599A"/>
        </a:buClr>
        <a:buSzPct val="100000"/>
        <a:buFont typeface="Arial"/>
        <a:buChar char="●"/>
        <a:defRPr sz="1600" kern="1200">
          <a:solidFill>
            <a:schemeClr val="tx1"/>
          </a:solidFill>
          <a:latin typeface="Arial"/>
          <a:ea typeface="+mn-ea"/>
          <a:cs typeface="Arial"/>
        </a:defRPr>
      </a:lvl2pPr>
      <a:lvl3pPr marL="449263" indent="-184150" algn="l" defTabSz="457200" rtl="0" eaLnBrk="1" latinLnBrk="0" hangingPunct="1">
        <a:spcBef>
          <a:spcPts val="600"/>
        </a:spcBef>
        <a:buFont typeface="Lucida Grande"/>
        <a:buChar char="–"/>
        <a:defRPr sz="1600" kern="1200">
          <a:solidFill>
            <a:schemeClr val="tx1"/>
          </a:solidFill>
          <a:latin typeface="Arial"/>
          <a:ea typeface="+mn-ea"/>
          <a:cs typeface="Arial"/>
        </a:defRPr>
      </a:lvl3pPr>
      <a:lvl4pPr marL="1600200" indent="-228600" algn="l" defTabSz="457200" rtl="0" eaLnBrk="1" latinLnBrk="0" hangingPunct="1">
        <a:spcBef>
          <a:spcPts val="6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ts val="6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hoddereducation.co.uk/geographyreview"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34994" y="3527294"/>
            <a:ext cx="3759270" cy="1410473"/>
          </a:xfrm>
        </p:spPr>
        <p:txBody>
          <a:bodyPr>
            <a:normAutofit fontScale="92500" lnSpcReduction="20000"/>
          </a:bodyPr>
          <a:lstStyle/>
          <a:p>
            <a:endParaRPr lang="en-US" b="1" dirty="0"/>
          </a:p>
          <a:p>
            <a:endParaRPr lang="en-US" b="1" dirty="0"/>
          </a:p>
          <a:p>
            <a:endParaRPr lang="en-US" b="1" dirty="0"/>
          </a:p>
          <a:p>
            <a:r>
              <a:rPr lang="en-US" sz="2600" dirty="0"/>
              <a:t>Simon Oakes</a:t>
            </a:r>
          </a:p>
        </p:txBody>
      </p:sp>
      <p:sp>
        <p:nvSpPr>
          <p:cNvPr id="4" name="Footer Placeholder 3"/>
          <p:cNvSpPr>
            <a:spLocks noGrp="1"/>
          </p:cNvSpPr>
          <p:nvPr>
            <p:ph type="ftr" sz="quarter" idx="11"/>
          </p:nvPr>
        </p:nvSpPr>
        <p:spPr/>
        <p:txBody>
          <a:bodyPr/>
          <a:lstStyle/>
          <a:p>
            <a:r>
              <a:rPr lang="en-US" dirty="0"/>
              <a:t>Hodder &amp; Stoughton © 2023</a:t>
            </a:r>
          </a:p>
        </p:txBody>
      </p:sp>
      <p:sp>
        <p:nvSpPr>
          <p:cNvPr id="2" name="Title 1"/>
          <p:cNvSpPr>
            <a:spLocks noGrp="1"/>
          </p:cNvSpPr>
          <p:nvPr>
            <p:ph type="ctrTitle"/>
          </p:nvPr>
        </p:nvSpPr>
        <p:spPr>
          <a:xfrm>
            <a:off x="934994" y="2058306"/>
            <a:ext cx="9052387" cy="1988008"/>
          </a:xfrm>
        </p:spPr>
        <p:txBody>
          <a:bodyPr>
            <a:normAutofit/>
          </a:bodyPr>
          <a:lstStyle/>
          <a:p>
            <a:r>
              <a:rPr lang="en-US" sz="2800" b="1" dirty="0"/>
              <a:t>Post-pandemic places</a:t>
            </a:r>
          </a:p>
        </p:txBody>
      </p:sp>
    </p:spTree>
    <p:extLst>
      <p:ext uri="{BB962C8B-B14F-4D97-AF65-F5344CB8AC3E}">
        <p14:creationId xmlns:p14="http://schemas.microsoft.com/office/powerpoint/2010/main" val="2228435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5033" y="2354298"/>
            <a:ext cx="9144000" cy="4338394"/>
          </a:xfrm>
          <a:prstGeom prst="rect">
            <a:avLst/>
          </a:prstGeom>
        </p:spPr>
      </p:pic>
      <p:sp>
        <p:nvSpPr>
          <p:cNvPr id="6" name="Rounded Rectangular Callout 5"/>
          <p:cNvSpPr/>
          <p:nvPr/>
        </p:nvSpPr>
        <p:spPr>
          <a:xfrm>
            <a:off x="5257799" y="-42333"/>
            <a:ext cx="3886201" cy="1930400"/>
          </a:xfrm>
          <a:prstGeom prst="wedgeRoundRectCallout">
            <a:avLst>
              <a:gd name="adj1" fmla="val -35455"/>
              <a:gd name="adj2" fmla="val 77563"/>
              <a:gd name="adj3" fmla="val 16667"/>
            </a:avLst>
          </a:prstGeom>
          <a:ln>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buFont typeface="Arial" panose="020B0604020202020204" pitchFamily="34" charset="0"/>
              <a:buChar char="•"/>
            </a:pPr>
            <a:r>
              <a:rPr lang="en-GB" sz="2000" dirty="0">
                <a:cs typeface="Arial" pitchFamily="34" charset="0"/>
              </a:rPr>
              <a:t>This diagram helps explore what happened to </a:t>
            </a:r>
            <a:r>
              <a:rPr lang="en-GB" sz="2000" b="1" dirty="0">
                <a:cs typeface="Arial" pitchFamily="34" charset="0"/>
              </a:rPr>
              <a:t>flows of people </a:t>
            </a:r>
            <a:r>
              <a:rPr lang="en-GB" sz="2000" dirty="0">
                <a:cs typeface="Arial" pitchFamily="34" charset="0"/>
              </a:rPr>
              <a:t>during the pandemic. </a:t>
            </a:r>
          </a:p>
          <a:p>
            <a:pPr marL="342900" indent="-342900">
              <a:buFont typeface="Arial" panose="020B0604020202020204" pitchFamily="34" charset="0"/>
              <a:buChar char="•"/>
            </a:pPr>
            <a:r>
              <a:rPr lang="en-GB" sz="2000" dirty="0">
                <a:cs typeface="Arial" pitchFamily="34" charset="0"/>
              </a:rPr>
              <a:t>What happened to </a:t>
            </a:r>
            <a:r>
              <a:rPr lang="en-GB" sz="2000" b="1" dirty="0">
                <a:cs typeface="Arial" pitchFamily="34" charset="0"/>
              </a:rPr>
              <a:t>touristic connections</a:t>
            </a:r>
            <a:r>
              <a:rPr lang="en-GB" sz="2000" dirty="0">
                <a:cs typeface="Arial" pitchFamily="34" charset="0"/>
              </a:rPr>
              <a:t> between the UK and other countries in 2020? </a:t>
            </a:r>
            <a:endParaRPr lang="en-GB" sz="2000" i="1" dirty="0">
              <a:cs typeface="Arial" pitchFamily="34" charset="0"/>
            </a:endParaRPr>
          </a:p>
        </p:txBody>
      </p:sp>
      <p:sp>
        <p:nvSpPr>
          <p:cNvPr id="2" name="Title 1">
            <a:extLst>
              <a:ext uri="{FF2B5EF4-FFF2-40B4-BE49-F238E27FC236}">
                <a16:creationId xmlns:a16="http://schemas.microsoft.com/office/drawing/2014/main" id="{58A9C44B-97C3-AB04-EEF4-74E3DE115EE5}"/>
              </a:ext>
            </a:extLst>
          </p:cNvPr>
          <p:cNvSpPr>
            <a:spLocks noGrp="1"/>
          </p:cNvSpPr>
          <p:nvPr>
            <p:ph type="title"/>
          </p:nvPr>
        </p:nvSpPr>
        <p:spPr>
          <a:xfrm>
            <a:off x="293570" y="226206"/>
            <a:ext cx="5493980" cy="1188000"/>
          </a:xfrm>
        </p:spPr>
        <p:txBody>
          <a:bodyPr>
            <a:normAutofit/>
          </a:bodyPr>
          <a:lstStyle/>
          <a:p>
            <a:r>
              <a:rPr lang="en-GB" dirty="0"/>
              <a:t>3. Changing places — links and connections</a:t>
            </a:r>
          </a:p>
        </p:txBody>
      </p:sp>
    </p:spTree>
    <p:extLst>
      <p:ext uri="{BB962C8B-B14F-4D97-AF65-F5344CB8AC3E}">
        <p14:creationId xmlns:p14="http://schemas.microsoft.com/office/powerpoint/2010/main" val="81829221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63FB20-E02F-DFED-20B2-9436547F1B51}"/>
              </a:ext>
            </a:extLst>
          </p:cNvPr>
          <p:cNvPicPr>
            <a:picLocks noChangeAspect="1"/>
          </p:cNvPicPr>
          <p:nvPr/>
        </p:nvPicPr>
        <p:blipFill>
          <a:blip r:embed="rId2"/>
          <a:stretch>
            <a:fillRect/>
          </a:stretch>
        </p:blipFill>
        <p:spPr>
          <a:xfrm>
            <a:off x="774700" y="1803399"/>
            <a:ext cx="7450667" cy="3988537"/>
          </a:xfrm>
          <a:prstGeom prst="rect">
            <a:avLst/>
          </a:prstGeom>
        </p:spPr>
      </p:pic>
      <p:sp>
        <p:nvSpPr>
          <p:cNvPr id="8" name="Title 1">
            <a:extLst>
              <a:ext uri="{FF2B5EF4-FFF2-40B4-BE49-F238E27FC236}">
                <a16:creationId xmlns:a16="http://schemas.microsoft.com/office/drawing/2014/main" id="{3C870FC9-E0A0-C380-045C-BECC78E42FBC}"/>
              </a:ext>
            </a:extLst>
          </p:cNvPr>
          <p:cNvSpPr>
            <a:spLocks noGrp="1"/>
          </p:cNvSpPr>
          <p:nvPr>
            <p:ph type="title"/>
          </p:nvPr>
        </p:nvSpPr>
        <p:spPr>
          <a:xfrm>
            <a:off x="293570" y="226206"/>
            <a:ext cx="5493980" cy="1188000"/>
          </a:xfrm>
        </p:spPr>
        <p:txBody>
          <a:bodyPr>
            <a:normAutofit/>
          </a:bodyPr>
          <a:lstStyle/>
          <a:p>
            <a:r>
              <a:rPr lang="en-GB" dirty="0"/>
              <a:t>3. Changing places — links and connections</a:t>
            </a:r>
          </a:p>
        </p:txBody>
      </p:sp>
      <p:sp>
        <p:nvSpPr>
          <p:cNvPr id="2" name="Rounded Rectangular Callout 5">
            <a:extLst>
              <a:ext uri="{FF2B5EF4-FFF2-40B4-BE49-F238E27FC236}">
                <a16:creationId xmlns:a16="http://schemas.microsoft.com/office/drawing/2014/main" id="{AB6B0441-F596-BD02-FCF7-726E071B7A0A}"/>
              </a:ext>
            </a:extLst>
          </p:cNvPr>
          <p:cNvSpPr/>
          <p:nvPr/>
        </p:nvSpPr>
        <p:spPr>
          <a:xfrm>
            <a:off x="5257799" y="-42334"/>
            <a:ext cx="3886201" cy="1845733"/>
          </a:xfrm>
          <a:prstGeom prst="wedgeRoundRectCallout">
            <a:avLst>
              <a:gd name="adj1" fmla="val 166"/>
              <a:gd name="adj2" fmla="val 73107"/>
              <a:gd name="adj3" fmla="val 16667"/>
            </a:avLst>
          </a:prstGeom>
          <a:ln>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buFont typeface="Arial" panose="020B0604020202020204" pitchFamily="34" charset="0"/>
              <a:buChar char="•"/>
            </a:pPr>
            <a:r>
              <a:rPr lang="en-GB" sz="2000" dirty="0">
                <a:cs typeface="Arial" pitchFamily="34" charset="0"/>
              </a:rPr>
              <a:t>This diagram looks at </a:t>
            </a:r>
            <a:r>
              <a:rPr lang="en-GB" sz="2000" b="1" dirty="0">
                <a:cs typeface="Arial" pitchFamily="34" charset="0"/>
              </a:rPr>
              <a:t>flows of commodities</a:t>
            </a:r>
            <a:r>
              <a:rPr lang="en-GB" sz="2000" dirty="0">
                <a:cs typeface="Arial" pitchFamily="34" charset="0"/>
              </a:rPr>
              <a:t>.</a:t>
            </a:r>
          </a:p>
          <a:p>
            <a:pPr marL="342900" indent="-342900">
              <a:buFont typeface="Arial" panose="020B0604020202020204" pitchFamily="34" charset="0"/>
              <a:buChar char="•"/>
            </a:pPr>
            <a:r>
              <a:rPr lang="en-GB" sz="2000" dirty="0">
                <a:cs typeface="Arial" pitchFamily="34" charset="0"/>
              </a:rPr>
              <a:t>What happened to </a:t>
            </a:r>
            <a:r>
              <a:rPr lang="en-GB" sz="2000" b="1" dirty="0">
                <a:cs typeface="Arial" pitchFamily="34" charset="0"/>
              </a:rPr>
              <a:t>export connections</a:t>
            </a:r>
            <a:r>
              <a:rPr lang="en-GB" sz="2000" dirty="0">
                <a:cs typeface="Arial" pitchFamily="34" charset="0"/>
              </a:rPr>
              <a:t> between China and other countries in 2021? </a:t>
            </a:r>
            <a:endParaRPr lang="en-GB" sz="2000" i="1" dirty="0">
              <a:cs typeface="Arial" pitchFamily="34" charset="0"/>
            </a:endParaRPr>
          </a:p>
        </p:txBody>
      </p:sp>
    </p:spTree>
    <p:extLst>
      <p:ext uri="{BB962C8B-B14F-4D97-AF65-F5344CB8AC3E}">
        <p14:creationId xmlns:p14="http://schemas.microsoft.com/office/powerpoint/2010/main" val="25344677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0FF5B77-D2CA-2406-59E2-6DCAE40C62E0}"/>
              </a:ext>
            </a:extLst>
          </p:cNvPr>
          <p:cNvSpPr txBox="1">
            <a:spLocks/>
          </p:cNvSpPr>
          <p:nvPr/>
        </p:nvSpPr>
        <p:spPr>
          <a:xfrm>
            <a:off x="318977" y="274638"/>
            <a:ext cx="5323942" cy="1188000"/>
          </a:xfrm>
          <a:prstGeom prst="rect">
            <a:avLst/>
          </a:prstGeom>
        </p:spPr>
        <p:txBody>
          <a:bodyPr vert="horz" lIns="0" tIns="0" rIns="0" bIns="0" rtlCol="0" anchor="ctr">
            <a:normAutofit/>
          </a:bodyPr>
          <a:lstStyle>
            <a:lvl1pPr algn="l" defTabSz="457200" rtl="0" eaLnBrk="1" latinLnBrk="0" hangingPunct="1">
              <a:spcBef>
                <a:spcPct val="0"/>
              </a:spcBef>
              <a:buNone/>
              <a:defRPr sz="3200" kern="1200">
                <a:solidFill>
                  <a:srgbClr val="00599A"/>
                </a:solidFill>
                <a:latin typeface="Arial"/>
                <a:ea typeface="+mj-ea"/>
                <a:cs typeface="Arial"/>
              </a:defRPr>
            </a:lvl1pPr>
          </a:lstStyle>
          <a:p>
            <a:endParaRPr lang="en-GB" dirty="0"/>
          </a:p>
        </p:txBody>
      </p:sp>
      <p:sp>
        <p:nvSpPr>
          <p:cNvPr id="5" name="TextBox 4">
            <a:extLst>
              <a:ext uri="{FF2B5EF4-FFF2-40B4-BE49-F238E27FC236}">
                <a16:creationId xmlns:a16="http://schemas.microsoft.com/office/drawing/2014/main" id="{9AF8B937-BCAF-5F07-4CB3-C08027D5093A}"/>
              </a:ext>
            </a:extLst>
          </p:cNvPr>
          <p:cNvSpPr txBox="1"/>
          <p:nvPr/>
        </p:nvSpPr>
        <p:spPr>
          <a:xfrm>
            <a:off x="134149" y="1535365"/>
            <a:ext cx="8789134" cy="4401205"/>
          </a:xfrm>
          <a:prstGeom prst="rect">
            <a:avLst/>
          </a:prstGeom>
          <a:noFill/>
        </p:spPr>
        <p:txBody>
          <a:bodyPr wrap="square">
            <a:spAutoFit/>
          </a:bodyPr>
          <a:lstStyle/>
          <a:p>
            <a:r>
              <a:rPr lang="en-GB" sz="2000" dirty="0">
                <a:effectLst/>
                <a:latin typeface="Arial" panose="020B0604020202020204" pitchFamily="34" charset="0"/>
                <a:ea typeface="Calibri" panose="020F0502020204030204" pitchFamily="34" charset="0"/>
                <a:cs typeface="Arial" panose="020B0604020202020204" pitchFamily="34" charset="0"/>
              </a:rPr>
              <a:t>Soon after the UK entered lockdown, it was apparent that increasing numbers of people were adopting remote-working technologies — including Zoom and Teams – for purposes of: </a:t>
            </a:r>
          </a:p>
          <a:p>
            <a:pPr marL="342900" indent="-342900">
              <a:buFont typeface="Arial" panose="020B0604020202020204" pitchFamily="34" charset="0"/>
              <a:buChar char="•"/>
            </a:pPr>
            <a:r>
              <a:rPr lang="en-GB" sz="2000" b="1" dirty="0">
                <a:effectLst/>
                <a:latin typeface="Arial" panose="020B0604020202020204" pitchFamily="34" charset="0"/>
                <a:ea typeface="Calibri" panose="020F0502020204030204" pitchFamily="34" charset="0"/>
                <a:cs typeface="Arial" panose="020B0604020202020204" pitchFamily="34" charset="0"/>
              </a:rPr>
              <a:t>work</a:t>
            </a:r>
            <a:r>
              <a:rPr lang="en-GB" sz="2000" dirty="0">
                <a:effectLst/>
                <a:latin typeface="Arial" panose="020B0604020202020204" pitchFamily="34" charset="0"/>
                <a:ea typeface="Calibri" panose="020F0502020204030204" pitchFamily="34" charset="0"/>
                <a:cs typeface="Arial" panose="020B0604020202020204" pitchFamily="34" charset="0"/>
              </a:rPr>
              <a:t> — many tertiary industries that had previously resisted home-working requests from employees quickly discovered that staff were in fact able to carry out their duties perfectly well from a home office or kitchen table!</a:t>
            </a:r>
          </a:p>
          <a:p>
            <a:pPr marL="342900" lvl="0" indent="-342900">
              <a:buFont typeface="Arial" panose="020B0604020202020204" pitchFamily="34" charset="0"/>
              <a:buChar char="•"/>
            </a:pPr>
            <a:r>
              <a:rPr lang="en-GB" sz="2000" b="1" dirty="0">
                <a:effectLst/>
                <a:latin typeface="Arial" panose="020B0604020202020204" pitchFamily="34" charset="0"/>
                <a:ea typeface="Calibri" panose="020F0502020204030204" pitchFamily="34" charset="0"/>
                <a:cs typeface="Arial" panose="020B0604020202020204" pitchFamily="34" charset="0"/>
              </a:rPr>
              <a:t>education</a:t>
            </a:r>
            <a:r>
              <a:rPr lang="en-GB" sz="2000" dirty="0">
                <a:effectLst/>
                <a:latin typeface="Arial" panose="020B0604020202020204" pitchFamily="34" charset="0"/>
                <a:ea typeface="Calibri" panose="020F0502020204030204" pitchFamily="34" charset="0"/>
                <a:cs typeface="Arial" panose="020B0604020202020204" pitchFamily="34" charset="0"/>
              </a:rPr>
              <a:t> — primary and secondary schools and universities adapted immediately to the crisis by increased use of online learning platforms, including virtual classrooms and Zoom lectures.</a:t>
            </a:r>
          </a:p>
          <a:p>
            <a:pPr marL="342900" lvl="0" indent="-342900">
              <a:buFont typeface="Arial" panose="020B0604020202020204" pitchFamily="34" charset="0"/>
              <a:buChar char="•"/>
            </a:pPr>
            <a:r>
              <a:rPr lang="en-GB" sz="2000" b="1" dirty="0">
                <a:effectLst/>
                <a:latin typeface="Arial" panose="020B0604020202020204" pitchFamily="34" charset="0"/>
                <a:ea typeface="Calibri" panose="020F0502020204030204" pitchFamily="34" charset="0"/>
                <a:cs typeface="Arial" panose="020B0604020202020204" pitchFamily="34" charset="0"/>
              </a:rPr>
              <a:t>leisure</a:t>
            </a:r>
            <a:r>
              <a:rPr lang="en-GB" sz="2000" dirty="0">
                <a:effectLst/>
                <a:latin typeface="Arial" panose="020B0604020202020204" pitchFamily="34" charset="0"/>
                <a:ea typeface="Calibri" panose="020F0502020204030204" pitchFamily="34" charset="0"/>
                <a:cs typeface="Arial" panose="020B0604020202020204" pitchFamily="34" charset="0"/>
              </a:rPr>
              <a:t> — unable to meet in person, people began socialising online using an ever-growing number of social media apps and platforms. </a:t>
            </a:r>
          </a:p>
          <a:p>
            <a:pPr lvl="0"/>
            <a:endParaRPr lang="en-GB" sz="2000" dirty="0">
              <a:latin typeface="Arial" panose="020B0604020202020204" pitchFamily="34" charset="0"/>
              <a:ea typeface="Calibri" panose="020F0502020204030204" pitchFamily="34" charset="0"/>
              <a:cs typeface="Arial" panose="020B0604020202020204" pitchFamily="34" charset="0"/>
            </a:endParaRPr>
          </a:p>
          <a:p>
            <a:pPr lvl="0"/>
            <a:r>
              <a:rPr lang="en-GB" sz="2000" b="1" dirty="0">
                <a:effectLst/>
                <a:latin typeface="Arial" panose="020B0604020202020204" pitchFamily="34" charset="0"/>
                <a:ea typeface="Calibri" panose="020F0502020204030204" pitchFamily="34" charset="0"/>
                <a:cs typeface="Arial" panose="020B0604020202020204" pitchFamily="34" charset="0"/>
              </a:rPr>
              <a:t>Global flows of information therefore </a:t>
            </a:r>
            <a:r>
              <a:rPr lang="en-GB" sz="20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increased</a:t>
            </a:r>
            <a:r>
              <a:rPr lang="en-GB" sz="2000" b="1" dirty="0">
                <a:effectLst/>
                <a:latin typeface="Arial" panose="020B0604020202020204" pitchFamily="34" charset="0"/>
                <a:ea typeface="Calibri" panose="020F0502020204030204" pitchFamily="34" charset="0"/>
                <a:cs typeface="Arial" panose="020B0604020202020204" pitchFamily="34" charset="0"/>
              </a:rPr>
              <a:t> during the pandemic. </a:t>
            </a:r>
          </a:p>
        </p:txBody>
      </p:sp>
      <p:sp>
        <p:nvSpPr>
          <p:cNvPr id="6" name="Title 1">
            <a:extLst>
              <a:ext uri="{FF2B5EF4-FFF2-40B4-BE49-F238E27FC236}">
                <a16:creationId xmlns:a16="http://schemas.microsoft.com/office/drawing/2014/main" id="{2AA732EA-657F-EC5F-AF71-E6A84C4FAA4E}"/>
              </a:ext>
            </a:extLst>
          </p:cNvPr>
          <p:cNvSpPr>
            <a:spLocks noGrp="1"/>
          </p:cNvSpPr>
          <p:nvPr>
            <p:ph type="title"/>
          </p:nvPr>
        </p:nvSpPr>
        <p:spPr>
          <a:xfrm>
            <a:off x="319088" y="274638"/>
            <a:ext cx="5718175" cy="1187450"/>
          </a:xfrm>
        </p:spPr>
        <p:txBody>
          <a:bodyPr>
            <a:normAutofit/>
          </a:bodyPr>
          <a:lstStyle/>
          <a:p>
            <a:r>
              <a:rPr lang="en-GB" dirty="0"/>
              <a:t>3. Changing places — the shrinking-world effect</a:t>
            </a:r>
          </a:p>
        </p:txBody>
      </p:sp>
    </p:spTree>
    <p:extLst>
      <p:ext uri="{BB962C8B-B14F-4D97-AF65-F5344CB8AC3E}">
        <p14:creationId xmlns:p14="http://schemas.microsoft.com/office/powerpoint/2010/main" val="1781110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2CD113-AC95-B022-6419-83C6AABCD0E3}"/>
              </a:ext>
            </a:extLst>
          </p:cNvPr>
          <p:cNvPicPr>
            <a:picLocks noChangeAspect="1"/>
          </p:cNvPicPr>
          <p:nvPr/>
        </p:nvPicPr>
        <p:blipFill>
          <a:blip r:embed="rId2"/>
          <a:stretch>
            <a:fillRect/>
          </a:stretch>
        </p:blipFill>
        <p:spPr>
          <a:xfrm>
            <a:off x="825500" y="0"/>
            <a:ext cx="8318500" cy="5212185"/>
          </a:xfrm>
          <a:prstGeom prst="rect">
            <a:avLst/>
          </a:prstGeom>
        </p:spPr>
      </p:pic>
      <p:sp>
        <p:nvSpPr>
          <p:cNvPr id="7" name="Rounded Rectangular Callout 6">
            <a:extLst>
              <a:ext uri="{FF2B5EF4-FFF2-40B4-BE49-F238E27FC236}">
                <a16:creationId xmlns:a16="http://schemas.microsoft.com/office/drawing/2014/main" id="{16DA0E5D-FDE3-B359-4F60-DDC1E9DB6612}"/>
              </a:ext>
            </a:extLst>
          </p:cNvPr>
          <p:cNvSpPr/>
          <p:nvPr/>
        </p:nvSpPr>
        <p:spPr>
          <a:xfrm>
            <a:off x="4927600" y="4737100"/>
            <a:ext cx="4126623" cy="1995068"/>
          </a:xfrm>
          <a:prstGeom prst="wedgeRoundRectCallout">
            <a:avLst>
              <a:gd name="adj1" fmla="val -59855"/>
              <a:gd name="adj2" fmla="val -49476"/>
              <a:gd name="adj3" fmla="val 16667"/>
            </a:avLst>
          </a:prstGeom>
          <a:ln>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r>
              <a:rPr lang="en-GB" b="1" dirty="0">
                <a:latin typeface="Arial" panose="020B0604020202020204" pitchFamily="34" charset="0"/>
                <a:cs typeface="Arial" panose="020B0604020202020204" pitchFamily="34" charset="0"/>
              </a:rPr>
              <a:t>Thinking synoptically</a:t>
            </a:r>
          </a:p>
          <a:p>
            <a:r>
              <a:rPr lang="en-GB" sz="1600" dirty="0">
                <a:latin typeface="Arial" panose="020B0604020202020204" pitchFamily="34" charset="0"/>
                <a:cs typeface="Arial" panose="020B0604020202020204" pitchFamily="34" charset="0"/>
              </a:rPr>
              <a:t>This diagram shows how different topic areas in geography can be connected together. Changes in the geography of disease impacted on global flows in ways that affected the character of places. </a:t>
            </a:r>
          </a:p>
        </p:txBody>
      </p:sp>
    </p:spTree>
    <p:extLst>
      <p:ext uri="{BB962C8B-B14F-4D97-AF65-F5344CB8AC3E}">
        <p14:creationId xmlns:p14="http://schemas.microsoft.com/office/powerpoint/2010/main" val="159993546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Questions for discussion</a:t>
            </a:r>
          </a:p>
        </p:txBody>
      </p:sp>
      <p:sp>
        <p:nvSpPr>
          <p:cNvPr id="7" name="Content Placeholder 2"/>
          <p:cNvSpPr>
            <a:spLocks noGrp="1"/>
          </p:cNvSpPr>
          <p:nvPr>
            <p:ph idx="1"/>
          </p:nvPr>
        </p:nvSpPr>
        <p:spPr/>
        <p:txBody>
          <a:bodyPr>
            <a:normAutofit/>
          </a:bodyPr>
          <a:lstStyle/>
          <a:p>
            <a:pPr marL="342900" lvl="0" indent="-342900">
              <a:buFont typeface="+mj-lt"/>
              <a:buAutoNum type="arabicPeriod"/>
            </a:pPr>
            <a:r>
              <a:rPr lang="en-GB" sz="2000" dirty="0"/>
              <a:t>Based on your own experiences of lockdown, what </a:t>
            </a:r>
            <a:r>
              <a:rPr lang="en-GB" sz="2000" b="1" dirty="0"/>
              <a:t>local place changes </a:t>
            </a:r>
            <a:r>
              <a:rPr lang="en-GB" sz="2000" dirty="0"/>
              <a:t>did you see? Were any changes positive?</a:t>
            </a:r>
          </a:p>
          <a:p>
            <a:pPr marL="342900" lvl="0" indent="-342900">
              <a:buFont typeface="+mj-lt"/>
              <a:buAutoNum type="arabicPeriod"/>
            </a:pPr>
            <a:r>
              <a:rPr lang="en-GB" sz="2000" dirty="0"/>
              <a:t>Will UK towns and cities eventually return to ‘business as usual’ or will they be </a:t>
            </a:r>
            <a:r>
              <a:rPr lang="en-GB" sz="2000" b="1" dirty="0"/>
              <a:t>permanently</a:t>
            </a:r>
            <a:r>
              <a:rPr lang="en-GB" sz="2000" dirty="0"/>
              <a:t> changed? </a:t>
            </a:r>
          </a:p>
          <a:p>
            <a:pPr marL="342900" lvl="0" indent="-342900">
              <a:buFont typeface="+mj-lt"/>
              <a:buAutoNum type="arabicPeriod"/>
            </a:pPr>
            <a:r>
              <a:rPr lang="en-GB" sz="2000" dirty="0"/>
              <a:t>Why might some individuals have felt more </a:t>
            </a:r>
            <a:r>
              <a:rPr lang="en-GB" sz="2000" b="1" dirty="0"/>
              <a:t>threatened</a:t>
            </a:r>
            <a:r>
              <a:rPr lang="en-GB" sz="2000" dirty="0"/>
              <a:t> than others by Covid-19 and how could this affect their </a:t>
            </a:r>
            <a:r>
              <a:rPr lang="en-GB" sz="2000" b="1" dirty="0"/>
              <a:t>feelings</a:t>
            </a:r>
            <a:r>
              <a:rPr lang="en-GB" sz="2000" dirty="0"/>
              <a:t> about shared public spaces?  </a:t>
            </a:r>
          </a:p>
          <a:p>
            <a:pPr marL="342900" indent="-342900">
              <a:buFont typeface="+mj-lt"/>
              <a:buAutoNum type="arabicPeriod"/>
            </a:pPr>
            <a:r>
              <a:rPr lang="en-GB" sz="2000" dirty="0"/>
              <a:t>Have lockdown experiences changed the way you think about and use different rooms or spaces within </a:t>
            </a:r>
            <a:r>
              <a:rPr lang="en-GB" sz="2000" b="1" dirty="0"/>
              <a:t>your home </a:t>
            </a:r>
            <a:r>
              <a:rPr lang="en-GB" sz="2000" dirty="0"/>
              <a:t>and how you understand </a:t>
            </a:r>
            <a:r>
              <a:rPr lang="en-GB" sz="2000" b="1" dirty="0"/>
              <a:t>your local environment</a:t>
            </a:r>
            <a:r>
              <a:rPr lang="en-GB" sz="2000" dirty="0"/>
              <a:t>?</a:t>
            </a:r>
          </a:p>
          <a:p>
            <a:pPr marL="342900" indent="-342900">
              <a:buFont typeface="+mj-lt"/>
              <a:buAutoNum type="arabicPeriod"/>
            </a:pPr>
            <a:r>
              <a:rPr lang="en-GB" sz="2000" dirty="0"/>
              <a:t>Green space features as a key theme on the maps. How important was </a:t>
            </a:r>
            <a:r>
              <a:rPr lang="en-GB" sz="2000" b="1" dirty="0"/>
              <a:t>green space </a:t>
            </a:r>
            <a:r>
              <a:rPr lang="en-GB" sz="2000" dirty="0"/>
              <a:t>for you during lockdown?</a:t>
            </a:r>
          </a:p>
          <a:p>
            <a:pPr lvl="0"/>
            <a:endParaRPr lang="en-GB" sz="2000" dirty="0"/>
          </a:p>
          <a:p>
            <a:endParaRPr lang="en-GB" sz="2000" dirty="0"/>
          </a:p>
        </p:txBody>
      </p:sp>
    </p:spTree>
    <p:extLst>
      <p:ext uri="{BB962C8B-B14F-4D97-AF65-F5344CB8AC3E}">
        <p14:creationId xmlns:p14="http://schemas.microsoft.com/office/powerpoint/2010/main" val="2196991671"/>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14323" y="1243361"/>
            <a:ext cx="7172377" cy="923330"/>
          </a:xfrm>
          <a:prstGeom prst="rect">
            <a:avLst/>
          </a:prstGeom>
          <a:ln w="12700" cmpd="sng">
            <a:solidFill>
              <a:schemeClr val="tx1"/>
            </a:solidFill>
          </a:ln>
        </p:spPr>
        <p:txBody>
          <a:bodyPr wrap="square">
            <a:spAutoFit/>
          </a:bodyPr>
          <a:lstStyle/>
          <a:p>
            <a:pPr>
              <a:defRPr/>
            </a:pPr>
            <a:r>
              <a:rPr lang="en-US" dirty="0">
                <a:latin typeface="Arial" panose="020B0604020202020204" pitchFamily="34" charset="0"/>
                <a:cs typeface="Arial" panose="020B0604020202020204" pitchFamily="34" charset="0"/>
              </a:rPr>
              <a:t>This resource is part of </a:t>
            </a:r>
            <a:r>
              <a:rPr lang="en-US" cap="small" dirty="0">
                <a:latin typeface="Arial" panose="020B0604020202020204" pitchFamily="34" charset="0"/>
                <a:cs typeface="Arial" panose="020B0604020202020204" pitchFamily="34" charset="0"/>
              </a:rPr>
              <a:t>Geography Review</a:t>
            </a:r>
            <a:r>
              <a:rPr lang="en-US" dirty="0">
                <a:latin typeface="Arial" panose="020B0604020202020204" pitchFamily="34" charset="0"/>
                <a:cs typeface="Arial" panose="020B0604020202020204" pitchFamily="34" charset="0"/>
              </a:rPr>
              <a:t>, a magazine written for A-level students by subject experts. To subscribe to the full magazine go to:  </a:t>
            </a:r>
            <a:r>
              <a:rPr lang="en-US" u="sng" dirty="0">
                <a:solidFill>
                  <a:srgbClr val="0000FF"/>
                </a:solidFill>
                <a:latin typeface="Arial" panose="020B0604020202020204" pitchFamily="34" charset="0"/>
                <a:cs typeface="Arial" panose="020B0604020202020204" pitchFamily="34" charset="0"/>
                <a:hlinkClick r:id="rId2"/>
              </a:rPr>
              <a:t>http://www.hoddereducation.co.uk/geographyreview</a:t>
            </a:r>
            <a:endParaRPr lang="en-US" u="sng" dirty="0">
              <a:solidFill>
                <a:srgbClr val="0000FF"/>
              </a:solidFill>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B297F668-AD9C-4048-83C7-F99365A17B5F}"/>
              </a:ext>
            </a:extLst>
          </p:cNvPr>
          <p:cNvSpPr>
            <a:spLocks noGrp="1"/>
          </p:cNvSpPr>
          <p:nvPr>
            <p:ph type="ftr" sz="quarter" idx="11"/>
          </p:nvPr>
        </p:nvSpPr>
        <p:spPr>
          <a:xfrm>
            <a:off x="318977" y="6031353"/>
            <a:ext cx="3033823" cy="561600"/>
          </a:xfrm>
        </p:spPr>
        <p:txBody>
          <a:bodyPr/>
          <a:lstStyle/>
          <a:p>
            <a:r>
              <a:rPr lang="en-US" dirty="0"/>
              <a:t>Hodder &amp; Stoughton © 2023</a:t>
            </a:r>
          </a:p>
        </p:txBody>
      </p:sp>
      <p:sp>
        <p:nvSpPr>
          <p:cNvPr id="2" name="TextBox 1">
            <a:extLst>
              <a:ext uri="{FF2B5EF4-FFF2-40B4-BE49-F238E27FC236}">
                <a16:creationId xmlns:a16="http://schemas.microsoft.com/office/drawing/2014/main" id="{F5A2E03F-9E5C-9140-9BCC-3CCAFC223B37}"/>
              </a:ext>
            </a:extLst>
          </p:cNvPr>
          <p:cNvSpPr txBox="1"/>
          <p:nvPr/>
        </p:nvSpPr>
        <p:spPr>
          <a:xfrm>
            <a:off x="532267" y="3089628"/>
            <a:ext cx="3696919" cy="2585323"/>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Charts and figures in this presentations are re-used from Geography Review 34:4 and 36:3. </a:t>
            </a:r>
          </a:p>
          <a:p>
            <a:r>
              <a:rPr lang="en-US" dirty="0">
                <a:latin typeface="Arial" panose="020B0604020202020204" pitchFamily="34" charset="0"/>
                <a:cs typeface="Arial" panose="020B0604020202020204" pitchFamily="34" charset="0"/>
              </a:rPr>
              <a:t>Slide 11 shows Figure 6.5 from the second (2022) edition of </a:t>
            </a:r>
            <a:r>
              <a:rPr lang="en-US" i="1" dirty="0">
                <a:latin typeface="Arial" panose="020B0604020202020204" pitchFamily="34" charset="0"/>
                <a:cs typeface="Arial" panose="020B0604020202020204" pitchFamily="34" charset="0"/>
              </a:rPr>
              <a:t>Geography: Global Interactions </a:t>
            </a:r>
            <a:r>
              <a:rPr lang="en-US" dirty="0">
                <a:latin typeface="Arial" panose="020B0604020202020204" pitchFamily="34" charset="0"/>
                <a:cs typeface="Arial" panose="020B0604020202020204" pitchFamily="34" charset="0"/>
              </a:rPr>
              <a:t>by Simon Oakes.</a:t>
            </a:r>
          </a:p>
          <a:p>
            <a:r>
              <a:rPr lang="en-US" dirty="0">
                <a:latin typeface="Arial" panose="020B0604020202020204" pitchFamily="34" charset="0"/>
                <a:cs typeface="Arial" panose="020B0604020202020204" pitchFamily="34" charset="0"/>
              </a:rPr>
              <a:t>Photograph in slide 7 used with permission of Simon Oakes.</a:t>
            </a:r>
          </a:p>
        </p:txBody>
      </p:sp>
      <p:pic>
        <p:nvPicPr>
          <p:cNvPr id="3" name="Picture 2">
            <a:extLst>
              <a:ext uri="{FF2B5EF4-FFF2-40B4-BE49-F238E27FC236}">
                <a16:creationId xmlns:a16="http://schemas.microsoft.com/office/drawing/2014/main" id="{16E1ABAB-B46F-414D-EFB1-367231A857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87" y="2441928"/>
            <a:ext cx="2870030" cy="4059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032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terms</a:t>
            </a:r>
            <a:br>
              <a:rPr lang="en-GB" dirty="0"/>
            </a:b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37964260"/>
              </p:ext>
            </p:extLst>
          </p:nvPr>
        </p:nvGraphicFramePr>
        <p:xfrm>
          <a:off x="318977" y="1208637"/>
          <a:ext cx="8528050" cy="4641100"/>
        </p:xfrm>
        <a:graphic>
          <a:graphicData uri="http://schemas.openxmlformats.org/drawingml/2006/table">
            <a:tbl>
              <a:tblPr bandRow="1">
                <a:tableStyleId>{5C22544A-7EE6-4342-B048-85BDC9FD1C3A}</a:tableStyleId>
              </a:tblPr>
              <a:tblGrid>
                <a:gridCol w="2275945">
                  <a:extLst>
                    <a:ext uri="{9D8B030D-6E8A-4147-A177-3AD203B41FA5}">
                      <a16:colId xmlns:a16="http://schemas.microsoft.com/office/drawing/2014/main" val="20000"/>
                    </a:ext>
                  </a:extLst>
                </a:gridCol>
                <a:gridCol w="6252105">
                  <a:extLst>
                    <a:ext uri="{9D8B030D-6E8A-4147-A177-3AD203B41FA5}">
                      <a16:colId xmlns:a16="http://schemas.microsoft.com/office/drawing/2014/main" val="20001"/>
                    </a:ext>
                  </a:extLst>
                </a:gridCol>
              </a:tblGrid>
              <a:tr h="15890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b="1" dirty="0">
                          <a:latin typeface="Arial" panose="020B0604020202020204" pitchFamily="34" charset="0"/>
                          <a:cs typeface="Arial" panose="020B0604020202020204" pitchFamily="34" charset="0"/>
                        </a:rPr>
                        <a:t>Place connections</a:t>
                      </a:r>
                    </a:p>
                  </a:txBody>
                  <a:tcPr/>
                </a:tc>
                <a:tc>
                  <a:txBody>
                    <a:bodyPr/>
                    <a:lstStyle/>
                    <a:p>
                      <a:r>
                        <a:rPr lang="en-GB" sz="1800" kern="1200" dirty="0">
                          <a:solidFill>
                            <a:schemeClr val="dk1"/>
                          </a:solidFill>
                          <a:effectLst/>
                          <a:latin typeface="Arial" panose="020B0604020202020204" pitchFamily="34" charset="0"/>
                          <a:ea typeface="+mn-ea"/>
                          <a:cs typeface="Arial" panose="020B0604020202020204" pitchFamily="34" charset="0"/>
                        </a:rPr>
                        <a:t>Ways in which places are linked together over time by flows of people, money, commodities and information. Physical geography creates place connections too: rivers, tides and winds help move people and objects from place to place. Place links vary in scale, from local to global connections.</a:t>
                      </a:r>
                    </a:p>
                  </a:txBody>
                  <a:tcPr/>
                </a:tc>
                <a:extLst>
                  <a:ext uri="{0D108BD9-81ED-4DB2-BD59-A6C34878D82A}">
                    <a16:rowId xmlns:a16="http://schemas.microsoft.com/office/drawing/2014/main" val="10000"/>
                  </a:ext>
                </a:extLst>
              </a:tr>
              <a:tr h="1589030">
                <a:tc>
                  <a:txBody>
                    <a:bodyPr/>
                    <a:lstStyle/>
                    <a:p>
                      <a:r>
                        <a:rPr lang="en-GB" sz="2000" b="1" dirty="0">
                          <a:latin typeface="Arial" panose="020B0604020202020204" pitchFamily="34" charset="0"/>
                          <a:cs typeface="Arial" panose="020B0604020202020204" pitchFamily="34" charset="0"/>
                        </a:rPr>
                        <a:t>Place meanings</a:t>
                      </a:r>
                    </a:p>
                  </a:txBody>
                  <a:tcPr/>
                </a:tc>
                <a:tc>
                  <a:txBody>
                    <a:bodyPr/>
                    <a:lstStyle/>
                    <a:p>
                      <a:r>
                        <a:rPr lang="en-GB" sz="1800" kern="1200" dirty="0">
                          <a:solidFill>
                            <a:schemeClr val="dk1"/>
                          </a:solidFill>
                          <a:effectLst/>
                          <a:latin typeface="Arial" panose="020B0604020202020204" pitchFamily="34" charset="0"/>
                          <a:ea typeface="+mn-ea"/>
                          <a:cs typeface="Arial" panose="020B0604020202020204" pitchFamily="34" charset="0"/>
                        </a:rPr>
                        <a:t>The importance people attach to particular locations. These attachments arise due to personal experience (people’s lived experience of their home place or neighbourhood), or due to broader historical or cultural factors creating shared place meanings for entire communities.</a:t>
                      </a:r>
                    </a:p>
                  </a:txBody>
                  <a:tcPr/>
                </a:tc>
                <a:extLst>
                  <a:ext uri="{0D108BD9-81ED-4DB2-BD59-A6C34878D82A}">
                    <a16:rowId xmlns:a16="http://schemas.microsoft.com/office/drawing/2014/main" val="10001"/>
                  </a:ext>
                </a:extLst>
              </a:tr>
              <a:tr h="99314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b="1" dirty="0">
                          <a:latin typeface="Arial" panose="020B0604020202020204" pitchFamily="34" charset="0"/>
                          <a:cs typeface="Arial" panose="020B0604020202020204" pitchFamily="34" charset="0"/>
                        </a:rPr>
                        <a:t>Pandemic</a:t>
                      </a:r>
                    </a:p>
                    <a:p>
                      <a:endParaRPr lang="en-GB" sz="2000" b="1" dirty="0">
                        <a:latin typeface="Arial" panose="020B0604020202020204" pitchFamily="34" charset="0"/>
                        <a:cs typeface="Arial" panose="020B0604020202020204" pitchFamily="34" charset="0"/>
                      </a:endParaRPr>
                    </a:p>
                  </a:txBody>
                  <a:tcPr/>
                </a:tc>
                <a:tc>
                  <a:txBody>
                    <a:bodyPr/>
                    <a:lstStyle/>
                    <a:p>
                      <a:r>
                        <a:rPr lang="en-GB" sz="1800" b="0" i="0" kern="1200" dirty="0">
                          <a:solidFill>
                            <a:schemeClr val="dk1"/>
                          </a:solidFill>
                          <a:effectLst/>
                          <a:latin typeface="Arial" panose="020B0604020202020204" pitchFamily="34" charset="0"/>
                          <a:ea typeface="+mn-ea"/>
                          <a:cs typeface="Arial" panose="020B0604020202020204" pitchFamily="34" charset="0"/>
                        </a:rPr>
                        <a:t>A disease epidemic occurring worldwide, or over a very wide world region, crossing international boundaries and usually affecting a large number of people, for example the Covid-19 pandemic (as declared by WHO, the World Health Organisation, in March 2020).</a:t>
                      </a:r>
                      <a:endParaRPr lang="en-GB" sz="1800" b="0"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2"/>
                  </a:ext>
                </a:extLst>
              </a:tr>
            </a:tbl>
          </a:graphicData>
        </a:graphic>
      </p:graphicFrame>
      <p:sp>
        <p:nvSpPr>
          <p:cNvPr id="8" name="Rectangle 7"/>
          <p:cNvSpPr/>
          <p:nvPr/>
        </p:nvSpPr>
        <p:spPr>
          <a:xfrm>
            <a:off x="2608016" y="1208637"/>
            <a:ext cx="6217007" cy="4641099"/>
          </a:xfrm>
          <a:prstGeom prst="rect">
            <a:avLst/>
          </a:prstGeom>
          <a:solidFill>
            <a:schemeClr val="bg2"/>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000" dirty="0">
                <a:latin typeface="Arial" panose="020B0604020202020204" pitchFamily="34" charset="0"/>
                <a:cs typeface="Arial" panose="020B0604020202020204" pitchFamily="34" charset="0"/>
              </a:rPr>
              <a:t>Do you know what these terms mean? </a:t>
            </a:r>
          </a:p>
          <a:p>
            <a:pPr algn="ctr"/>
            <a:r>
              <a:rPr lang="en-GB" sz="3200" b="1" dirty="0">
                <a:latin typeface="Arial" panose="020B0604020202020204" pitchFamily="34" charset="0"/>
                <a:cs typeface="Arial" panose="020B0604020202020204" pitchFamily="34" charset="0"/>
              </a:rPr>
              <a:t>Click to reveal the definitions </a:t>
            </a:r>
          </a:p>
        </p:txBody>
      </p:sp>
    </p:spTree>
    <p:extLst>
      <p:ext uri="{BB962C8B-B14F-4D97-AF65-F5344CB8AC3E}">
        <p14:creationId xmlns:p14="http://schemas.microsoft.com/office/powerpoint/2010/main" val="9480534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18977" y="274638"/>
            <a:ext cx="5323942" cy="1188000"/>
          </a:xfrm>
          <a:prstGeom prst="rect">
            <a:avLst/>
          </a:prstGeom>
        </p:spPr>
        <p:txBody>
          <a:bodyPr vert="horz" lIns="0" tIns="0" rIns="0" bIns="0" rtlCol="0" anchor="ctr">
            <a:normAutofit/>
          </a:bodyPr>
          <a:lstStyle>
            <a:lvl1pPr algn="l" defTabSz="457200" rtl="0" eaLnBrk="1" latinLnBrk="0" hangingPunct="1">
              <a:spcBef>
                <a:spcPct val="0"/>
              </a:spcBef>
              <a:buNone/>
              <a:defRPr sz="3200" kern="1200">
                <a:solidFill>
                  <a:srgbClr val="00599A"/>
                </a:solidFill>
                <a:latin typeface="Arial"/>
                <a:ea typeface="+mj-ea"/>
                <a:cs typeface="Arial"/>
              </a:defRPr>
            </a:lvl1pPr>
          </a:lstStyle>
          <a:p>
            <a:r>
              <a:rPr lang="en-GB" dirty="0"/>
              <a:t>Changing places and the Covid-19 pandemic</a:t>
            </a:r>
          </a:p>
        </p:txBody>
      </p:sp>
      <p:sp>
        <p:nvSpPr>
          <p:cNvPr id="4" name="TextBox 3">
            <a:extLst>
              <a:ext uri="{FF2B5EF4-FFF2-40B4-BE49-F238E27FC236}">
                <a16:creationId xmlns:a16="http://schemas.microsoft.com/office/drawing/2014/main" id="{B02E0C9C-81C3-B990-8172-BAAEB8E46B41}"/>
              </a:ext>
            </a:extLst>
          </p:cNvPr>
          <p:cNvSpPr txBox="1"/>
          <p:nvPr/>
        </p:nvSpPr>
        <p:spPr>
          <a:xfrm>
            <a:off x="479104" y="2053217"/>
            <a:ext cx="2289496" cy="3139321"/>
          </a:xfrm>
          <a:prstGeom prst="rect">
            <a:avLst/>
          </a:prstGeom>
          <a:solidFill>
            <a:schemeClr val="accent4">
              <a:lumMod val="20000"/>
              <a:lumOff val="80000"/>
            </a:schemeClr>
          </a:solidFill>
        </p:spPr>
        <p:txBody>
          <a:bodyPr wrap="square">
            <a:spAutoFit/>
          </a:bodyPr>
          <a:lstStyle/>
          <a:p>
            <a:r>
              <a:rPr lang="en-GB" sz="1800" dirty="0">
                <a:effectLst/>
                <a:latin typeface="Arial" panose="020B0604020202020204" pitchFamily="34" charset="0"/>
                <a:ea typeface="Calibri" panose="020F0502020204030204" pitchFamily="34" charset="0"/>
                <a:cs typeface="Arial" panose="020B0604020202020204" pitchFamily="34" charset="0"/>
              </a:rPr>
              <a:t>In this presentation, we explore THREE ways in which students can make links between the ‘geography-in-the-news’ topic of the Covid-19 pandemic and their own classroom studies of </a:t>
            </a:r>
            <a:r>
              <a:rPr lang="en-GB" i="1" dirty="0">
                <a:latin typeface="Arial" panose="020B0604020202020204" pitchFamily="34" charset="0"/>
                <a:ea typeface="Calibri" panose="020F0502020204030204" pitchFamily="34" charset="0"/>
                <a:cs typeface="Arial" panose="020B0604020202020204" pitchFamily="34" charset="0"/>
              </a:rPr>
              <a:t>Changing Places.</a:t>
            </a:r>
            <a:endParaRPr lang="en-GB" sz="18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6" name="Diagram 5">
            <a:extLst>
              <a:ext uri="{FF2B5EF4-FFF2-40B4-BE49-F238E27FC236}">
                <a16:creationId xmlns:a16="http://schemas.microsoft.com/office/drawing/2014/main" id="{773D3079-BA66-5E81-AAD7-BEE8361FAC59}"/>
              </a:ext>
            </a:extLst>
          </p:cNvPr>
          <p:cNvGraphicFramePr/>
          <p:nvPr>
            <p:extLst>
              <p:ext uri="{D42A27DB-BD31-4B8C-83A1-F6EECF244321}">
                <p14:modId xmlns:p14="http://schemas.microsoft.com/office/powerpoint/2010/main" val="1226000066"/>
              </p:ext>
            </p:extLst>
          </p:nvPr>
        </p:nvGraphicFramePr>
        <p:xfrm>
          <a:off x="2840567" y="1680633"/>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508208"/>
      </p:ext>
    </p:extLst>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18977" y="274638"/>
            <a:ext cx="5323942" cy="1188000"/>
          </a:xfrm>
          <a:prstGeom prst="rect">
            <a:avLst/>
          </a:prstGeom>
        </p:spPr>
        <p:txBody>
          <a:bodyPr vert="horz" lIns="0" tIns="0" rIns="0" bIns="0" rtlCol="0" anchor="ctr">
            <a:normAutofit/>
          </a:bodyPr>
          <a:lstStyle>
            <a:lvl1pPr algn="l" defTabSz="457200" rtl="0" eaLnBrk="1" latinLnBrk="0" hangingPunct="1">
              <a:spcBef>
                <a:spcPct val="0"/>
              </a:spcBef>
              <a:buNone/>
              <a:defRPr sz="3200" kern="1200">
                <a:solidFill>
                  <a:srgbClr val="00599A"/>
                </a:solidFill>
                <a:latin typeface="Arial"/>
                <a:ea typeface="+mj-ea"/>
                <a:cs typeface="Arial"/>
              </a:defRPr>
            </a:lvl1pPr>
          </a:lstStyle>
          <a:p>
            <a:r>
              <a:rPr lang="en-GB" dirty="0"/>
              <a:t>1. Changing place identity and character</a:t>
            </a:r>
          </a:p>
          <a:p>
            <a:endParaRPr lang="en-GB" dirty="0"/>
          </a:p>
        </p:txBody>
      </p:sp>
      <p:graphicFrame>
        <p:nvGraphicFramePr>
          <p:cNvPr id="2" name="Diagram 1">
            <a:extLst>
              <a:ext uri="{FF2B5EF4-FFF2-40B4-BE49-F238E27FC236}">
                <a16:creationId xmlns:a16="http://schemas.microsoft.com/office/drawing/2014/main" id="{44BCE35F-4EBA-B310-5A68-5B2486828860}"/>
              </a:ext>
            </a:extLst>
          </p:cNvPr>
          <p:cNvGraphicFramePr/>
          <p:nvPr>
            <p:extLst>
              <p:ext uri="{D42A27DB-BD31-4B8C-83A1-F6EECF244321}">
                <p14:modId xmlns:p14="http://schemas.microsoft.com/office/powerpoint/2010/main" val="3580999631"/>
              </p:ext>
            </p:extLst>
          </p:nvPr>
        </p:nvGraphicFramePr>
        <p:xfrm>
          <a:off x="2924201" y="1127420"/>
          <a:ext cx="5741433" cy="54305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ed Rectangular Callout 6">
            <a:extLst>
              <a:ext uri="{FF2B5EF4-FFF2-40B4-BE49-F238E27FC236}">
                <a16:creationId xmlns:a16="http://schemas.microsoft.com/office/drawing/2014/main" id="{FDA75E79-0EA8-D450-F08F-194633A40D5D}"/>
              </a:ext>
            </a:extLst>
          </p:cNvPr>
          <p:cNvSpPr/>
          <p:nvPr/>
        </p:nvSpPr>
        <p:spPr>
          <a:xfrm>
            <a:off x="118978" y="1435143"/>
            <a:ext cx="2652823" cy="4925668"/>
          </a:xfrm>
          <a:prstGeom prst="wedgeRoundRectCallout">
            <a:avLst>
              <a:gd name="adj1" fmla="val 43226"/>
              <a:gd name="adj2" fmla="val 54396"/>
              <a:gd name="adj3" fmla="val 16667"/>
            </a:avLst>
          </a:prstGeom>
          <a:ln>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r>
              <a:rPr lang="en-GB" b="1" dirty="0">
                <a:latin typeface="Arial" panose="020B0604020202020204" pitchFamily="34" charset="0"/>
                <a:cs typeface="Arial" panose="020B0604020202020204" pitchFamily="34" charset="0"/>
              </a:rPr>
              <a:t>Discussion</a:t>
            </a:r>
            <a:endParaRPr lang="en-GB" sz="2000" b="1"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The diagram shows geographical changes associated with the Covid-19 pandemic and national lockdowns in the UK during 2020–22.</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Has your own home places, or another place you know or have read about, been affected in any of these ways? </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Can you evaluate the changes — are they positive or negative changes?</a:t>
            </a:r>
          </a:p>
        </p:txBody>
      </p:sp>
    </p:spTree>
    <p:extLst>
      <p:ext uri="{BB962C8B-B14F-4D97-AF65-F5344CB8AC3E}">
        <p14:creationId xmlns:p14="http://schemas.microsoft.com/office/powerpoint/2010/main" val="403839846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9F74A1-31F3-F312-179E-DA6C1D53EE94}"/>
              </a:ext>
            </a:extLst>
          </p:cNvPr>
          <p:cNvPicPr>
            <a:picLocks noChangeAspect="1"/>
          </p:cNvPicPr>
          <p:nvPr/>
        </p:nvPicPr>
        <p:blipFill>
          <a:blip r:embed="rId2"/>
          <a:stretch>
            <a:fillRect/>
          </a:stretch>
        </p:blipFill>
        <p:spPr>
          <a:xfrm>
            <a:off x="2772056" y="1053999"/>
            <a:ext cx="6298731" cy="5702402"/>
          </a:xfrm>
          <a:prstGeom prst="rect">
            <a:avLst/>
          </a:prstGeom>
        </p:spPr>
      </p:pic>
      <p:sp>
        <p:nvSpPr>
          <p:cNvPr id="2" name="Title 1">
            <a:extLst>
              <a:ext uri="{FF2B5EF4-FFF2-40B4-BE49-F238E27FC236}">
                <a16:creationId xmlns:a16="http://schemas.microsoft.com/office/drawing/2014/main" id="{3136B18E-8C49-7A56-1AF1-6F673A01D20F}"/>
              </a:ext>
            </a:extLst>
          </p:cNvPr>
          <p:cNvSpPr txBox="1">
            <a:spLocks/>
          </p:cNvSpPr>
          <p:nvPr/>
        </p:nvSpPr>
        <p:spPr>
          <a:xfrm>
            <a:off x="318977" y="274638"/>
            <a:ext cx="5323942" cy="1188000"/>
          </a:xfrm>
          <a:prstGeom prst="rect">
            <a:avLst/>
          </a:prstGeom>
        </p:spPr>
        <p:txBody>
          <a:bodyPr vert="horz" lIns="0" tIns="0" rIns="0" bIns="0" rtlCol="0" anchor="ctr">
            <a:normAutofit/>
          </a:bodyPr>
          <a:lstStyle>
            <a:lvl1pPr algn="l" defTabSz="457200" rtl="0" eaLnBrk="1" latinLnBrk="0" hangingPunct="1">
              <a:spcBef>
                <a:spcPct val="0"/>
              </a:spcBef>
              <a:buNone/>
              <a:defRPr sz="3200" kern="1200">
                <a:solidFill>
                  <a:srgbClr val="00599A"/>
                </a:solidFill>
                <a:latin typeface="Arial"/>
                <a:ea typeface="+mj-ea"/>
                <a:cs typeface="Arial"/>
              </a:defRPr>
            </a:lvl1pPr>
          </a:lstStyle>
          <a:p>
            <a:r>
              <a:rPr lang="en-GB" dirty="0"/>
              <a:t>1. Changing place identity and character</a:t>
            </a:r>
          </a:p>
          <a:p>
            <a:endParaRPr lang="en-GB" dirty="0"/>
          </a:p>
        </p:txBody>
      </p:sp>
      <p:sp>
        <p:nvSpPr>
          <p:cNvPr id="4" name="Rounded Rectangular Callout 6">
            <a:extLst>
              <a:ext uri="{FF2B5EF4-FFF2-40B4-BE49-F238E27FC236}">
                <a16:creationId xmlns:a16="http://schemas.microsoft.com/office/drawing/2014/main" id="{1CA874D9-8F65-E50F-7E1C-AC0FC460A43D}"/>
              </a:ext>
            </a:extLst>
          </p:cNvPr>
          <p:cNvSpPr/>
          <p:nvPr/>
        </p:nvSpPr>
        <p:spPr>
          <a:xfrm>
            <a:off x="118978" y="1435143"/>
            <a:ext cx="2652823" cy="4925668"/>
          </a:xfrm>
          <a:prstGeom prst="wedgeRoundRectCallout">
            <a:avLst>
              <a:gd name="adj1" fmla="val 43226"/>
              <a:gd name="adj2" fmla="val 54396"/>
              <a:gd name="adj3" fmla="val 16667"/>
            </a:avLst>
          </a:prstGeom>
          <a:solidFill>
            <a:schemeClr val="bg1">
              <a:lumMod val="95000"/>
            </a:schemeClr>
          </a:solidFill>
          <a:ln>
            <a:solidFill>
              <a:schemeClr val="bg2">
                <a:lumMod val="9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lang="en-GB" b="1" dirty="0">
                <a:latin typeface="Arial" panose="020B0604020202020204" pitchFamily="34" charset="0"/>
                <a:cs typeface="Arial" panose="020B0604020202020204" pitchFamily="34" charset="0"/>
              </a:rPr>
              <a:t>Activity</a:t>
            </a:r>
            <a:endParaRPr lang="en-GB" sz="2000" b="1"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The table explores four possible types of place change in greater depth. </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Working in pairs, choose </a:t>
            </a:r>
            <a:r>
              <a:rPr lang="en-GB" sz="1600" b="1" dirty="0">
                <a:latin typeface="Arial" panose="020B0604020202020204" pitchFamily="34" charset="0"/>
                <a:cs typeface="Arial" panose="020B0604020202020204" pitchFamily="34" charset="0"/>
              </a:rPr>
              <a:t>one</a:t>
            </a:r>
            <a:r>
              <a:rPr lang="en-GB" sz="1600" dirty="0">
                <a:latin typeface="Arial" panose="020B0604020202020204" pitchFamily="34" charset="0"/>
                <a:cs typeface="Arial" panose="020B0604020202020204" pitchFamily="34" charset="0"/>
              </a:rPr>
              <a:t> of the questions and carry out an evaluation of the issue. </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What is your answer to the question — yes or no? What key ideas and information have helped you to arrive at this judgement?</a:t>
            </a:r>
          </a:p>
        </p:txBody>
      </p:sp>
    </p:spTree>
    <p:extLst>
      <p:ext uri="{BB962C8B-B14F-4D97-AF65-F5344CB8AC3E}">
        <p14:creationId xmlns:p14="http://schemas.microsoft.com/office/powerpoint/2010/main" val="19235524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6">
            <a:extLst>
              <a:ext uri="{FF2B5EF4-FFF2-40B4-BE49-F238E27FC236}">
                <a16:creationId xmlns:a16="http://schemas.microsoft.com/office/drawing/2014/main" id="{12B216BA-04A6-9A60-9C3E-F3FCEFEF73F6}"/>
              </a:ext>
            </a:extLst>
          </p:cNvPr>
          <p:cNvSpPr/>
          <p:nvPr/>
        </p:nvSpPr>
        <p:spPr>
          <a:xfrm>
            <a:off x="6129868" y="1217428"/>
            <a:ext cx="2847556" cy="4637272"/>
          </a:xfrm>
          <a:prstGeom prst="wedgeRoundRectCallout">
            <a:avLst>
              <a:gd name="adj1" fmla="val -45180"/>
              <a:gd name="adj2" fmla="val 60555"/>
              <a:gd name="adj3" fmla="val 16667"/>
            </a:avLst>
          </a:prstGeom>
          <a:ln/>
        </p:spPr>
        <p:style>
          <a:lnRef idx="2">
            <a:schemeClr val="accent1"/>
          </a:lnRef>
          <a:fillRef idx="1">
            <a:schemeClr val="lt1"/>
          </a:fillRef>
          <a:effectRef idx="0">
            <a:schemeClr val="accent1"/>
          </a:effectRef>
          <a:fontRef idx="minor">
            <a:schemeClr val="dk1"/>
          </a:fontRef>
        </p:style>
        <p:txBody>
          <a:bodyPr rtlCol="0" anchor="ctr"/>
          <a:lstStyle/>
          <a:p>
            <a:r>
              <a:rPr lang="en-GB" sz="2000" b="1" dirty="0">
                <a:latin typeface="Arial" panose="020B0604020202020204" pitchFamily="34" charset="0"/>
                <a:cs typeface="Arial" panose="020B0604020202020204" pitchFamily="34" charset="0"/>
              </a:rPr>
              <a:t>Practice exam questions</a:t>
            </a:r>
          </a:p>
          <a:p>
            <a:endParaRPr lang="en-GB" sz="2000" b="1" dirty="0">
              <a:latin typeface="Arial" panose="020B0604020202020204" pitchFamily="34" charset="0"/>
              <a:cs typeface="Arial" panose="020B0604020202020204" pitchFamily="34" charset="0"/>
            </a:endParaRPr>
          </a:p>
          <a:p>
            <a:pPr marL="342900" indent="-342900">
              <a:buAutoNum type="alphaLcParenBoth"/>
            </a:pPr>
            <a:r>
              <a:rPr lang="en-GB" dirty="0">
                <a:latin typeface="Arial" panose="020B0604020202020204" pitchFamily="34" charset="0"/>
                <a:cs typeface="Arial" panose="020B0604020202020204" pitchFamily="34" charset="0"/>
              </a:rPr>
              <a:t>Analyse the changes shown in Figure 2.                 (</a:t>
            </a:r>
            <a:r>
              <a:rPr lang="en-GB" b="1" dirty="0">
                <a:latin typeface="Arial" panose="020B0604020202020204" pitchFamily="34" charset="0"/>
                <a:cs typeface="Arial" panose="020B0604020202020204" pitchFamily="34" charset="0"/>
              </a:rPr>
              <a:t>5 marks</a:t>
            </a:r>
            <a:r>
              <a:rPr lang="en-GB" dirty="0">
                <a:latin typeface="Arial" panose="020B0604020202020204" pitchFamily="34" charset="0"/>
                <a:cs typeface="Arial" panose="020B0604020202020204" pitchFamily="34" charset="0"/>
              </a:rPr>
              <a:t>)</a:t>
            </a:r>
          </a:p>
          <a:p>
            <a:pPr marL="342900" indent="-342900">
              <a:buAutoNum type="alphaLcParenBoth"/>
            </a:pPr>
            <a:endParaRPr lang="en-GB" dirty="0">
              <a:latin typeface="Arial" panose="020B0604020202020204" pitchFamily="34" charset="0"/>
              <a:cs typeface="Arial" panose="020B0604020202020204" pitchFamily="34" charset="0"/>
            </a:endParaRPr>
          </a:p>
          <a:p>
            <a:pPr marL="342900" indent="-342900">
              <a:buAutoNum type="alphaLcParenBoth"/>
            </a:pPr>
            <a:r>
              <a:rPr lang="en-GB" dirty="0">
                <a:latin typeface="Arial" panose="020B0604020202020204" pitchFamily="34" charset="0"/>
                <a:cs typeface="Arial" panose="020B0604020202020204" pitchFamily="34" charset="0"/>
              </a:rPr>
              <a:t>Suggest possible causes and consequences of the changes shown in Figure 2.         (</a:t>
            </a:r>
            <a:r>
              <a:rPr lang="en-GB" b="1" dirty="0">
                <a:latin typeface="Arial" panose="020B0604020202020204" pitchFamily="34" charset="0"/>
                <a:cs typeface="Arial" panose="020B0604020202020204" pitchFamily="34" charset="0"/>
              </a:rPr>
              <a:t>10 marks</a:t>
            </a:r>
            <a:r>
              <a:rPr lang="en-GB" dirty="0">
                <a:latin typeface="Arial" panose="020B0604020202020204" pitchFamily="34" charset="0"/>
                <a:cs typeface="Arial" panose="020B0604020202020204" pitchFamily="34" charset="0"/>
              </a:rPr>
              <a:t>)</a:t>
            </a:r>
          </a:p>
        </p:txBody>
      </p:sp>
      <p:pic>
        <p:nvPicPr>
          <p:cNvPr id="4" name="Picture 3">
            <a:extLst>
              <a:ext uri="{FF2B5EF4-FFF2-40B4-BE49-F238E27FC236}">
                <a16:creationId xmlns:a16="http://schemas.microsoft.com/office/drawing/2014/main" id="{A3A87AE7-DABD-1B13-41E1-0EF0CB0BDF97}"/>
              </a:ext>
            </a:extLst>
          </p:cNvPr>
          <p:cNvPicPr>
            <a:picLocks noChangeAspect="1"/>
          </p:cNvPicPr>
          <p:nvPr/>
        </p:nvPicPr>
        <p:blipFill>
          <a:blip r:embed="rId2"/>
          <a:stretch>
            <a:fillRect/>
          </a:stretch>
        </p:blipFill>
        <p:spPr>
          <a:xfrm>
            <a:off x="131178" y="1365272"/>
            <a:ext cx="5960655" cy="4392061"/>
          </a:xfrm>
          <a:prstGeom prst="rect">
            <a:avLst/>
          </a:prstGeom>
        </p:spPr>
      </p:pic>
      <p:sp>
        <p:nvSpPr>
          <p:cNvPr id="2" name="Title 1">
            <a:extLst>
              <a:ext uri="{FF2B5EF4-FFF2-40B4-BE49-F238E27FC236}">
                <a16:creationId xmlns:a16="http://schemas.microsoft.com/office/drawing/2014/main" id="{EDA12FB9-4AA4-DF5A-CFCB-7297D75ACB34}"/>
              </a:ext>
            </a:extLst>
          </p:cNvPr>
          <p:cNvSpPr txBox="1">
            <a:spLocks/>
          </p:cNvSpPr>
          <p:nvPr/>
        </p:nvSpPr>
        <p:spPr>
          <a:xfrm>
            <a:off x="318977" y="274638"/>
            <a:ext cx="5323942" cy="1188000"/>
          </a:xfrm>
          <a:prstGeom prst="rect">
            <a:avLst/>
          </a:prstGeom>
        </p:spPr>
        <p:txBody>
          <a:bodyPr vert="horz" lIns="0" tIns="0" rIns="0" bIns="0" rtlCol="0" anchor="ctr">
            <a:normAutofit/>
          </a:bodyPr>
          <a:lstStyle>
            <a:lvl1pPr algn="l" defTabSz="457200" rtl="0" eaLnBrk="1" latinLnBrk="0" hangingPunct="1">
              <a:spcBef>
                <a:spcPct val="0"/>
              </a:spcBef>
              <a:buNone/>
              <a:defRPr sz="3200" kern="1200">
                <a:solidFill>
                  <a:srgbClr val="00599A"/>
                </a:solidFill>
                <a:latin typeface="Arial"/>
                <a:ea typeface="+mj-ea"/>
                <a:cs typeface="Arial"/>
              </a:defRPr>
            </a:lvl1pPr>
          </a:lstStyle>
          <a:p>
            <a:r>
              <a:rPr lang="en-GB" dirty="0"/>
              <a:t>1. Changing place identity and character</a:t>
            </a:r>
          </a:p>
          <a:p>
            <a:endParaRPr lang="en-GB" dirty="0"/>
          </a:p>
        </p:txBody>
      </p:sp>
    </p:spTree>
    <p:extLst>
      <p:ext uri="{BB962C8B-B14F-4D97-AF65-F5344CB8AC3E}">
        <p14:creationId xmlns:p14="http://schemas.microsoft.com/office/powerpoint/2010/main" val="369036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976" y="274638"/>
            <a:ext cx="4831093" cy="1188000"/>
          </a:xfrm>
        </p:spPr>
        <p:txBody>
          <a:bodyPr>
            <a:normAutofit fontScale="90000"/>
          </a:bodyPr>
          <a:lstStyle/>
          <a:p>
            <a:r>
              <a:rPr lang="en-GB" dirty="0"/>
              <a:t>2. Changing place meanings and experiences</a:t>
            </a:r>
            <a:br>
              <a:rPr lang="en-GB" dirty="0"/>
            </a:br>
            <a:endParaRPr lang="en-GB" dirty="0"/>
          </a:p>
        </p:txBody>
      </p:sp>
      <p:pic>
        <p:nvPicPr>
          <p:cNvPr id="5" name="Picture 4">
            <a:extLst>
              <a:ext uri="{FF2B5EF4-FFF2-40B4-BE49-F238E27FC236}">
                <a16:creationId xmlns:a16="http://schemas.microsoft.com/office/drawing/2014/main" id="{48B30497-D334-EF3F-3614-5142A9ABE9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83" y="1440008"/>
            <a:ext cx="6858000" cy="5325525"/>
          </a:xfrm>
          <a:prstGeom prst="rect">
            <a:avLst/>
          </a:prstGeom>
          <a:ln>
            <a:noFill/>
          </a:ln>
          <a:effectLst>
            <a:softEdge rad="112500"/>
          </a:effectLst>
        </p:spPr>
      </p:pic>
      <p:sp>
        <p:nvSpPr>
          <p:cNvPr id="6" name="Rectangular Callout 4">
            <a:extLst>
              <a:ext uri="{FF2B5EF4-FFF2-40B4-BE49-F238E27FC236}">
                <a16:creationId xmlns:a16="http://schemas.microsoft.com/office/drawing/2014/main" id="{DA1CADD7-2975-A3FD-9CF1-ADBC747F8023}"/>
              </a:ext>
            </a:extLst>
          </p:cNvPr>
          <p:cNvSpPr/>
          <p:nvPr/>
        </p:nvSpPr>
        <p:spPr>
          <a:xfrm>
            <a:off x="6278034" y="990600"/>
            <a:ext cx="2627718" cy="5566834"/>
          </a:xfrm>
          <a:prstGeom prst="wedgeRectCallout">
            <a:avLst>
              <a:gd name="adj1" fmla="val -78242"/>
              <a:gd name="adj2" fmla="val -22779"/>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400" b="1" dirty="0"/>
              <a:t>Reflection</a:t>
            </a:r>
            <a:endParaRPr lang="en-GB" sz="2400" dirty="0"/>
          </a:p>
          <a:p>
            <a:pPr algn="r"/>
            <a:endParaRPr lang="en-GB" sz="2400" dirty="0"/>
          </a:p>
          <a:p>
            <a:pPr marL="457200" indent="-457200">
              <a:buFont typeface="+mj-lt"/>
              <a:buAutoNum type="arabicPeriod"/>
            </a:pPr>
            <a:r>
              <a:rPr lang="en-GB" sz="2000" dirty="0"/>
              <a:t>What was life like during lockdown in your own home place? </a:t>
            </a:r>
          </a:p>
          <a:p>
            <a:pPr marL="457200" indent="-457200">
              <a:buFont typeface="+mj-lt"/>
              <a:buAutoNum type="arabicPeriod"/>
            </a:pPr>
            <a:r>
              <a:rPr lang="en-GB" sz="2000" dirty="0"/>
              <a:t>How did your own experiences of everyday life – including  school and leisure time – change as a result of the pandemic?</a:t>
            </a:r>
          </a:p>
          <a:p>
            <a:pPr marL="457200" indent="-457200">
              <a:buFont typeface="+mj-lt"/>
              <a:buAutoNum type="arabicPeriod"/>
            </a:pPr>
            <a:r>
              <a:rPr lang="en-GB" sz="2000" dirty="0"/>
              <a:t>Were changes mainly negative, or were there any positive changes?</a:t>
            </a:r>
          </a:p>
        </p:txBody>
      </p:sp>
    </p:spTree>
    <p:extLst>
      <p:ext uri="{BB962C8B-B14F-4D97-AF65-F5344CB8AC3E}">
        <p14:creationId xmlns:p14="http://schemas.microsoft.com/office/powerpoint/2010/main" val="1805002335"/>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318978" y="1304983"/>
            <a:ext cx="5349455" cy="4364437"/>
          </a:xfrm>
        </p:spPr>
        <p:txBody>
          <a:bodyPr>
            <a:noAutofit/>
          </a:bodyPr>
          <a:lstStyle/>
          <a:p>
            <a:pPr marL="342900" indent="-342900" algn="l">
              <a:buFont typeface="Arial" panose="020B0604020202020204" pitchFamily="34" charset="0"/>
              <a:buChar char="•"/>
            </a:pPr>
            <a:r>
              <a:rPr lang="en-GB" sz="2000" i="1" dirty="0">
                <a:solidFill>
                  <a:srgbClr val="000000"/>
                </a:solidFill>
                <a:latin typeface="Arial" panose="020B0604020202020204" pitchFamily="34" charset="0"/>
                <a:cs typeface="Arial" panose="020B0604020202020204" pitchFamily="34" charset="0"/>
              </a:rPr>
              <a:t>Geography Review </a:t>
            </a:r>
            <a:r>
              <a:rPr lang="en-GB" sz="2000" dirty="0">
                <a:solidFill>
                  <a:srgbClr val="000000"/>
                </a:solidFill>
                <a:latin typeface="Arial" panose="020B0604020202020204" pitchFamily="34" charset="0"/>
                <a:cs typeface="Arial" panose="020B0604020202020204" pitchFamily="34" charset="0"/>
              </a:rPr>
              <a:t>vol. 36, no. 3 (February 2023) explores the experiences of </a:t>
            </a:r>
            <a:r>
              <a:rPr lang="en-GB" sz="2000" b="0" i="0" u="none" strike="noStrike" baseline="0" dirty="0">
                <a:solidFill>
                  <a:srgbClr val="000000"/>
                </a:solidFill>
                <a:latin typeface="Arial" panose="020B0604020202020204" pitchFamily="34" charset="0"/>
                <a:cs typeface="Arial" panose="020B0604020202020204" pitchFamily="34" charset="0"/>
              </a:rPr>
              <a:t>young people during the Covid-19 crisis.</a:t>
            </a:r>
          </a:p>
          <a:p>
            <a:pPr marL="342900" indent="-342900" algn="l">
              <a:buFont typeface="Arial" panose="020B0604020202020204" pitchFamily="34" charset="0"/>
              <a:buChar char="•"/>
            </a:pPr>
            <a:r>
              <a:rPr lang="en-GB" sz="2000" b="0" i="0" u="none" strike="noStrike" baseline="0" dirty="0">
                <a:solidFill>
                  <a:srgbClr val="000000"/>
                </a:solidFill>
                <a:latin typeface="Arial" panose="020B0604020202020204" pitchFamily="34" charset="0"/>
                <a:cs typeface="Arial" panose="020B0604020202020204" pitchFamily="34" charset="0"/>
              </a:rPr>
              <a:t>The everyday place of the home, and features within the home, came to assume more or new importance.</a:t>
            </a:r>
          </a:p>
          <a:p>
            <a:pPr marL="342900" indent="-342900" algn="l">
              <a:buFont typeface="Arial" panose="020B0604020202020204" pitchFamily="34" charset="0"/>
              <a:buChar char="•"/>
            </a:pPr>
            <a:r>
              <a:rPr lang="en-GB" sz="2000" b="0" i="0" u="none" strike="noStrike" baseline="0" dirty="0">
                <a:solidFill>
                  <a:srgbClr val="000000"/>
                </a:solidFill>
                <a:latin typeface="Arial" panose="020B0604020202020204" pitchFamily="34" charset="0"/>
                <a:cs typeface="Arial" panose="020B0604020202020204" pitchFamily="34" charset="0"/>
              </a:rPr>
              <a:t>Green spaces, whether these are balconies, gardens or local parks,  became particularly important places for children and young people during lockdown.</a:t>
            </a:r>
          </a:p>
          <a:p>
            <a:pPr marL="342900" indent="-342900" algn="l">
              <a:buFont typeface="Arial" panose="020B0604020202020204" pitchFamily="34" charset="0"/>
              <a:buChar char="•"/>
            </a:pPr>
            <a:r>
              <a:rPr lang="en-GB" sz="2000" b="0" i="0" u="none" strike="noStrike" baseline="0" dirty="0">
                <a:solidFill>
                  <a:srgbClr val="000000"/>
                </a:solidFill>
                <a:latin typeface="Arial" panose="020B0604020202020204" pitchFamily="34" charset="0"/>
                <a:cs typeface="Arial" panose="020B0604020202020204" pitchFamily="34" charset="0"/>
              </a:rPr>
              <a:t>Covid-19 lockdowns led to new boundaries being constructed (places people could go, places they could not) or perhaps blurred (for example, homes becoming at once places of work, recreation and school). </a:t>
            </a:r>
            <a:endParaRPr lang="en-GB" sz="2000" dirty="0">
              <a:latin typeface="Arial" panose="020B0604020202020204" pitchFamily="34" charset="0"/>
              <a:cs typeface="Arial" panose="020B0604020202020204" pitchFamily="34" charset="0"/>
            </a:endParaRPr>
          </a:p>
          <a:p>
            <a:pPr algn="l"/>
            <a:endParaRPr lang="en-GB" sz="2000" dirty="0"/>
          </a:p>
          <a:p>
            <a:pPr lvl="0">
              <a:lnSpc>
                <a:spcPct val="120000"/>
              </a:lnSpc>
            </a:pPr>
            <a:endParaRPr lang="en-GB" sz="1800" dirty="0"/>
          </a:p>
        </p:txBody>
      </p:sp>
      <p:sp>
        <p:nvSpPr>
          <p:cNvPr id="6" name="Title 1">
            <a:extLst>
              <a:ext uri="{FF2B5EF4-FFF2-40B4-BE49-F238E27FC236}">
                <a16:creationId xmlns:a16="http://schemas.microsoft.com/office/drawing/2014/main" id="{A1212568-2FF7-C99A-AAD3-A32545C284DB}"/>
              </a:ext>
            </a:extLst>
          </p:cNvPr>
          <p:cNvSpPr>
            <a:spLocks noGrp="1"/>
          </p:cNvSpPr>
          <p:nvPr>
            <p:ph type="title"/>
          </p:nvPr>
        </p:nvSpPr>
        <p:spPr>
          <a:xfrm>
            <a:off x="318976" y="274638"/>
            <a:ext cx="4831093" cy="1188000"/>
          </a:xfrm>
        </p:spPr>
        <p:txBody>
          <a:bodyPr>
            <a:normAutofit fontScale="90000"/>
          </a:bodyPr>
          <a:lstStyle/>
          <a:p>
            <a:r>
              <a:rPr lang="en-GB" dirty="0"/>
              <a:t>2. Changing place meanings and experiences</a:t>
            </a:r>
            <a:br>
              <a:rPr lang="en-GB" dirty="0"/>
            </a:br>
            <a:endParaRPr lang="en-GB" dirty="0"/>
          </a:p>
        </p:txBody>
      </p:sp>
      <p:pic>
        <p:nvPicPr>
          <p:cNvPr id="9" name="Picture 8">
            <a:extLst>
              <a:ext uri="{FF2B5EF4-FFF2-40B4-BE49-F238E27FC236}">
                <a16:creationId xmlns:a16="http://schemas.microsoft.com/office/drawing/2014/main" id="{D43BB1F7-CF80-36D8-D0A6-3C5B0758B8F3}"/>
              </a:ext>
            </a:extLst>
          </p:cNvPr>
          <p:cNvPicPr>
            <a:picLocks noChangeAspect="1"/>
          </p:cNvPicPr>
          <p:nvPr/>
        </p:nvPicPr>
        <p:blipFill rotWithShape="1">
          <a:blip r:embed="rId2"/>
          <a:srcRect l="13658" t="11770" r="51620" b="10411"/>
          <a:stretch/>
        </p:blipFill>
        <p:spPr>
          <a:xfrm>
            <a:off x="5765798" y="1568472"/>
            <a:ext cx="3175001" cy="4002595"/>
          </a:xfrm>
          <a:prstGeom prst="rect">
            <a:avLst/>
          </a:prstGeom>
        </p:spPr>
      </p:pic>
    </p:spTree>
    <p:extLst>
      <p:ext uri="{BB962C8B-B14F-4D97-AF65-F5344CB8AC3E}">
        <p14:creationId xmlns:p14="http://schemas.microsoft.com/office/powerpoint/2010/main" val="1614547226"/>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570" y="226206"/>
            <a:ext cx="5493980" cy="1188000"/>
          </a:xfrm>
        </p:spPr>
        <p:txBody>
          <a:bodyPr>
            <a:normAutofit/>
          </a:bodyPr>
          <a:lstStyle/>
          <a:p>
            <a:r>
              <a:rPr lang="en-GB" dirty="0"/>
              <a:t>3. Changing places — links and connections</a:t>
            </a:r>
          </a:p>
        </p:txBody>
      </p:sp>
      <p:sp>
        <p:nvSpPr>
          <p:cNvPr id="3" name="Content Placeholder 2"/>
          <p:cNvSpPr>
            <a:spLocks noGrp="1"/>
          </p:cNvSpPr>
          <p:nvPr>
            <p:ph idx="1"/>
          </p:nvPr>
        </p:nvSpPr>
        <p:spPr>
          <a:xfrm>
            <a:off x="293570" y="1552554"/>
            <a:ext cx="8297409" cy="4082702"/>
          </a:xfrm>
        </p:spPr>
        <p:txBody>
          <a:bodyPr>
            <a:noAutofit/>
          </a:bodyPr>
          <a:lstStyle/>
          <a:p>
            <a:pPr marL="285750" indent="-285750">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Arial" panose="020B0604020202020204" pitchFamily="34" charset="0"/>
              </a:rPr>
              <a:t>Different places become </a:t>
            </a:r>
            <a:r>
              <a:rPr lang="en-GB" sz="1800" b="1" dirty="0">
                <a:effectLst/>
                <a:latin typeface="Arial" panose="020B0604020202020204" pitchFamily="34" charset="0"/>
                <a:ea typeface="Calibri" panose="020F0502020204030204" pitchFamily="34" charset="0"/>
                <a:cs typeface="Arial" panose="020B0604020202020204" pitchFamily="34" charset="0"/>
              </a:rPr>
              <a:t>connected together </a:t>
            </a:r>
            <a:r>
              <a:rPr lang="en-GB" sz="1800" dirty="0">
                <a:effectLst/>
                <a:latin typeface="Arial" panose="020B0604020202020204" pitchFamily="34" charset="0"/>
                <a:ea typeface="Calibri" panose="020F0502020204030204" pitchFamily="34" charset="0"/>
                <a:cs typeface="Arial" panose="020B0604020202020204" pitchFamily="34" charset="0"/>
              </a:rPr>
              <a:t>by </a:t>
            </a:r>
            <a:r>
              <a:rPr lang="en-GB" sz="1800" b="1" dirty="0">
                <a:effectLst/>
                <a:latin typeface="Arial" panose="020B0604020202020204" pitchFamily="34" charset="0"/>
                <a:ea typeface="Calibri" panose="020F0502020204030204" pitchFamily="34" charset="0"/>
                <a:cs typeface="Arial" panose="020B0604020202020204" pitchFamily="34" charset="0"/>
              </a:rPr>
              <a:t>flows</a:t>
            </a:r>
            <a:r>
              <a:rPr lang="en-GB" sz="1800" dirty="0">
                <a:effectLst/>
                <a:latin typeface="Arial" panose="020B0604020202020204" pitchFamily="34" charset="0"/>
                <a:ea typeface="Calibri" panose="020F0502020204030204" pitchFamily="34" charset="0"/>
                <a:cs typeface="Arial" panose="020B0604020202020204" pitchFamily="34" charset="0"/>
              </a:rPr>
              <a:t> of people, information, money and trade. Over time, these connections can help give a place part of its character. For example, migration may contribute to long term changes in a place’s cultural identity and landscape.</a:t>
            </a:r>
          </a:p>
          <a:p>
            <a:pPr marL="285750" indent="-285750">
              <a:buFont typeface="Arial" panose="020B0604020202020204" pitchFamily="34" charset="0"/>
              <a:buChar char="•"/>
            </a:pPr>
            <a:r>
              <a:rPr lang="en-GB" sz="1800" dirty="0">
                <a:latin typeface="Arial" panose="020B0604020202020204" pitchFamily="34" charset="0"/>
                <a:ea typeface="Calibri" panose="020F0502020204030204" pitchFamily="34" charset="0"/>
                <a:cs typeface="Arial" panose="020B0604020202020204" pitchFamily="34" charset="0"/>
              </a:rPr>
              <a:t>During the pandemic, the normal operation of these flows was interfered with. Lockdowns and travel restrictions meant that people could not travel from place to place. Flows of commodities and merchandise were often interrupted: you may have personally experienced shortages of products in local supermarkets as a result.</a:t>
            </a:r>
          </a:p>
          <a:p>
            <a:pPr marL="285750" indent="-285750">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Arial" panose="020B0604020202020204" pitchFamily="34" charset="0"/>
              </a:rPr>
              <a:t>However, </a:t>
            </a:r>
            <a:r>
              <a:rPr lang="en-GB" sz="1800" b="1" dirty="0">
                <a:effectLst/>
                <a:latin typeface="Arial" panose="020B0604020202020204" pitchFamily="34" charset="0"/>
                <a:ea typeface="Calibri" panose="020F0502020204030204" pitchFamily="34" charset="0"/>
                <a:cs typeface="Arial" panose="020B0604020202020204" pitchFamily="34" charset="0"/>
              </a:rPr>
              <a:t>flows of information </a:t>
            </a:r>
            <a:r>
              <a:rPr lang="en-GB" sz="1800" dirty="0">
                <a:effectLst/>
                <a:latin typeface="Arial" panose="020B0604020202020204" pitchFamily="34" charset="0"/>
                <a:ea typeface="Calibri" panose="020F0502020204030204" pitchFamily="34" charset="0"/>
                <a:cs typeface="Arial" panose="020B0604020202020204" pitchFamily="34" charset="0"/>
              </a:rPr>
              <a:t>increased greatly during the pandemic, as people began to rely more on virtual forms of working, shopping and entertainment. If these changes become permanent, this could be the most important lasting impact of the pandemic on places.</a:t>
            </a:r>
          </a:p>
        </p:txBody>
      </p:sp>
    </p:spTree>
    <p:extLst>
      <p:ext uri="{BB962C8B-B14F-4D97-AF65-F5344CB8AC3E}">
        <p14:creationId xmlns:p14="http://schemas.microsoft.com/office/powerpoint/2010/main" val="1499419088"/>
      </p:ext>
    </p:extLst>
  </p:cSld>
  <p:clrMapOvr>
    <a:masterClrMapping/>
  </p:clrMapOvr>
  <p:transition spd="slow">
    <p:pull/>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2802</TotalTime>
  <Words>1267</Words>
  <Application>Microsoft Macintosh PowerPoint</Application>
  <PresentationFormat>On-screen Show (4:3)</PresentationFormat>
  <Paragraphs>93</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Lucida Grande</vt:lpstr>
      <vt:lpstr>Office Theme</vt:lpstr>
      <vt:lpstr>Post-pandemic places</vt:lpstr>
      <vt:lpstr>Key terms </vt:lpstr>
      <vt:lpstr>PowerPoint Presentation</vt:lpstr>
      <vt:lpstr>PowerPoint Presentation</vt:lpstr>
      <vt:lpstr>PowerPoint Presentation</vt:lpstr>
      <vt:lpstr>PowerPoint Presentation</vt:lpstr>
      <vt:lpstr>2. Changing place meanings and experiences </vt:lpstr>
      <vt:lpstr>2. Changing place meanings and experiences </vt:lpstr>
      <vt:lpstr>3. Changing places — links and connections</vt:lpstr>
      <vt:lpstr>3. Changing places — links and connections</vt:lpstr>
      <vt:lpstr>3. Changing places — links and connections</vt:lpstr>
      <vt:lpstr>3. Changing places — the shrinking-world effect</vt:lpstr>
      <vt:lpstr>PowerPoint Presentation</vt:lpstr>
      <vt:lpstr>Questions for discussion</vt:lpstr>
      <vt:lpstr>PowerPoint Presentation</vt:lpstr>
    </vt:vector>
  </TitlesOfParts>
  <Company>Philip Allan Updates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Oakes</dc:creator>
  <cp:lastModifiedBy>Ben Roberts</cp:lastModifiedBy>
  <cp:revision>142</cp:revision>
  <dcterms:created xsi:type="dcterms:W3CDTF">2015-04-09T13:54:46Z</dcterms:created>
  <dcterms:modified xsi:type="dcterms:W3CDTF">2023-01-27T15:41:15Z</dcterms:modified>
</cp:coreProperties>
</file>